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326" r:id="rId3"/>
    <p:sldId id="327" r:id="rId4"/>
    <p:sldId id="331" r:id="rId5"/>
    <p:sldId id="332" r:id="rId6"/>
    <p:sldId id="319" r:id="rId7"/>
    <p:sldId id="320" r:id="rId8"/>
    <p:sldId id="322" r:id="rId9"/>
    <p:sldId id="324" r:id="rId10"/>
    <p:sldId id="328" r:id="rId11"/>
    <p:sldId id="321" r:id="rId12"/>
    <p:sldId id="329" r:id="rId13"/>
    <p:sldId id="330" r:id="rId14"/>
    <p:sldId id="323" r:id="rId15"/>
    <p:sldId id="333" r:id="rId16"/>
    <p:sldId id="340" r:id="rId17"/>
    <p:sldId id="344" r:id="rId18"/>
    <p:sldId id="342" r:id="rId19"/>
    <p:sldId id="343" r:id="rId20"/>
    <p:sldId id="334" r:id="rId21"/>
    <p:sldId id="335" r:id="rId22"/>
    <p:sldId id="336" r:id="rId23"/>
    <p:sldId id="337" r:id="rId24"/>
    <p:sldId id="338" r:id="rId25"/>
    <p:sldId id="339" r:id="rId26"/>
    <p:sldId id="291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60"/>
  </p:normalViewPr>
  <p:slideViewPr>
    <p:cSldViewPr>
      <p:cViewPr>
        <p:scale>
          <a:sx n="120" d="100"/>
          <a:sy n="120" d="100"/>
        </p:scale>
        <p:origin x="-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4C2F2-9B85-4169-B134-45457F48D425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EC02E-4C7B-4EC4-91F7-EE297AF82E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28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AFA-3FFE-465A-9DE3-D075069DA401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665-135C-43F4-AC2D-7423A08ABD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2444749"/>
      </p:ext>
    </p:extLst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AFA-3FFE-465A-9DE3-D075069DA401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665-135C-43F4-AC2D-7423A08ABD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8503697"/>
      </p:ext>
    </p:extLst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AFA-3FFE-465A-9DE3-D075069DA401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665-135C-43F4-AC2D-7423A08ABD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6999776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AFA-3FFE-465A-9DE3-D075069DA401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665-135C-43F4-AC2D-7423A08ABD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9822775"/>
      </p:ext>
    </p:extLst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AFA-3FFE-465A-9DE3-D075069DA401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665-135C-43F4-AC2D-7423A08ABD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6521548"/>
      </p:ext>
    </p:extLst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AFA-3FFE-465A-9DE3-D075069DA401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665-135C-43F4-AC2D-7423A08ABD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4767001"/>
      </p:ext>
    </p:extLst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AFA-3FFE-465A-9DE3-D075069DA401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665-135C-43F4-AC2D-7423A08ABD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9619878"/>
      </p:ext>
    </p:extLst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AFA-3FFE-465A-9DE3-D075069DA401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665-135C-43F4-AC2D-7423A08ABD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5200064"/>
      </p:ext>
    </p:extLst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AFA-3FFE-465A-9DE3-D075069DA401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665-135C-43F4-AC2D-7423A08ABD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7190753"/>
      </p:ext>
    </p:extLst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AFA-3FFE-465A-9DE3-D075069DA401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665-135C-43F4-AC2D-7423A08ABD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097954"/>
      </p:ext>
    </p:extLst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AFA-3FFE-465A-9DE3-D075069DA401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665-135C-43F4-AC2D-7423A08ABD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8410801"/>
      </p:ext>
    </p:extLst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EDAFA-3FFE-465A-9DE3-D075069DA401}" type="datetimeFigureOut">
              <a:rPr lang="sk-SK" smtClean="0"/>
              <a:t>17. 9. 2021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49665-135C-43F4-AC2D-7423A08ABD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894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orytarky.sk/" TargetMode="External"/><Relationship Id="rId4" Type="http://schemas.openxmlformats.org/officeDocument/2006/relationships/hyperlink" Target="mailto:korytarky@korytarky.s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DHZO Korytárky\Fotografie KORYTÁRKY\IMG_4671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5"/>
            <a:ext cx="4623494" cy="30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HZO Korytárky\05 - Znak DHZO\Znak_DHZ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1" y="2132856"/>
            <a:ext cx="3083743" cy="30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ovná spojnica 6"/>
          <p:cNvCxnSpPr/>
          <p:nvPr/>
        </p:nvCxnSpPr>
        <p:spPr>
          <a:xfrm>
            <a:off x="3791129" y="3789040"/>
            <a:ext cx="0" cy="306896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/>
          <p:cNvCxnSpPr/>
          <p:nvPr/>
        </p:nvCxnSpPr>
        <p:spPr>
          <a:xfrm flipH="1">
            <a:off x="3791308" y="3372099"/>
            <a:ext cx="1" cy="4889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3782495" y="0"/>
            <a:ext cx="11217" cy="337209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62"/>
          <p:cNvSpPr txBox="1"/>
          <p:nvPr/>
        </p:nvSpPr>
        <p:spPr>
          <a:xfrm>
            <a:off x="3793711" y="5517232"/>
            <a:ext cx="5356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DOBROVOĽNÝ HASIČSKÝ ZBOR OBCE KORYTÁRKY</a:t>
            </a:r>
            <a:endParaRPr lang="sk-S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98" y="692696"/>
            <a:ext cx="44481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rb Korytár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47" y="965315"/>
            <a:ext cx="762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5508104" y="1772816"/>
            <a:ext cx="2235043" cy="28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097373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80337" y="1268760"/>
            <a:ext cx="5159815" cy="50551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000" dirty="0" smtClean="0">
                <a:latin typeface="+mj-lt"/>
              </a:rPr>
              <a:t>Od svojho vzniku sa členovia DHZO aktívne podieľajú na živote v obci: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opiľovanie stromov v obci,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celoplošné testovanie občanov,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+mj-lt"/>
              </a:rPr>
              <a:t>asistencia na krajskej súťaži DPO,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+mj-lt"/>
              </a:rPr>
              <a:t>protipožiarna asistenčná hliadka na kultúrnych podujatiach,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+mj-lt"/>
              </a:rPr>
              <a:t>čistenie studní v obci,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+mj-lt"/>
              </a:rPr>
              <a:t>poskytnutie predlekárskej prvej pomoci pri úrazoch v obci.</a:t>
            </a:r>
          </a:p>
          <a:p>
            <a:pPr marL="360363" indent="-360363" algn="just">
              <a:buNone/>
              <a:tabLst>
                <a:tab pos="360363" algn="l"/>
              </a:tabLst>
            </a:pPr>
            <a:endParaRPr lang="sk-SK" sz="20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000" dirty="0">
              <a:latin typeface="+mj-lt"/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prstClr val="white"/>
                </a:solidFill>
              </a:rPr>
              <a:t>Ďalšie aktivity DHZO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D:\DHZO Korytárky\11 - Zabezpečovačky, aktivity - foto\2021-02-13 testovanie Korytárky\Testo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3" y="2636913"/>
            <a:ext cx="2808311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HZO Korytárky\11 - Zabezpečovačky, aktivity - foto\2021-07-17_asistenčka_Fujeráši\Asistenč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3" y="4581128"/>
            <a:ext cx="2822459" cy="15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HZO Korytárky\11 - Zabezpečovačky, aktivity - foto\2019-10-22 pílenie stromov Korytárky\Opiľova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3" y="660991"/>
            <a:ext cx="2808311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DHZO Korytárky\11 - Zabezpečovačky, aktivity - foto\2021-05-01 uŕaz v lese, VZZS\VZZ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27" y="4725144"/>
            <a:ext cx="2818133" cy="158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DHZO Korytárky\11 - Zabezpečovačky, aktivity - foto\2021-09-04 SIAF 2021 Malacky\SIAF_2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3"/>
            <a:ext cx="2815651" cy="15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0654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80337" y="1268760"/>
            <a:ext cx="5879895" cy="50551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000" dirty="0" smtClean="0">
                <a:latin typeface="+mj-lt"/>
              </a:rPr>
              <a:t>Zdroje vody na hasenie požiarov v obci Korytárky sú obmedzené najmä z dôvodu absencie pripojenia centrálnej časti obce na vodovod vedúci z </a:t>
            </a:r>
            <a:r>
              <a:rPr lang="sk-SK" sz="2000" dirty="0" err="1" smtClean="0">
                <a:latin typeface="+mj-lt"/>
              </a:rPr>
              <a:t>Hriňovskej</a:t>
            </a:r>
            <a:r>
              <a:rPr lang="sk-SK" sz="2000" dirty="0" smtClean="0">
                <a:latin typeface="+mj-lt"/>
              </a:rPr>
              <a:t> priehrady.</a:t>
            </a:r>
          </a:p>
          <a:p>
            <a:pPr marL="0" indent="0" algn="just">
              <a:buNone/>
            </a:pPr>
            <a:endParaRPr lang="sk-SK" sz="2000" b="1" dirty="0" smtClean="0">
              <a:latin typeface="+mj-lt"/>
            </a:endParaRPr>
          </a:p>
          <a:p>
            <a:pPr marL="0" indent="0" algn="just">
              <a:buNone/>
            </a:pPr>
            <a:r>
              <a:rPr lang="sk-SK" sz="2000" b="1" dirty="0" smtClean="0">
                <a:latin typeface="+mj-lt"/>
              </a:rPr>
              <a:t>Prírodné</a:t>
            </a:r>
            <a:r>
              <a:rPr lang="sk-SK" sz="2000" dirty="0" smtClean="0">
                <a:latin typeface="+mj-lt"/>
              </a:rPr>
              <a:t>:</a:t>
            </a:r>
            <a:endParaRPr lang="sk-SK" sz="1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rieka Slatina,</a:t>
            </a:r>
            <a:endParaRPr lang="sk-SK" sz="2000" dirty="0" smtClean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sk-SK" sz="2000" b="1" dirty="0" smtClean="0"/>
              <a:t>Umelé</a:t>
            </a:r>
            <a:r>
              <a:rPr lang="sk-SK" sz="2000" dirty="0" smtClean="0"/>
              <a:t>:</a:t>
            </a:r>
            <a:endParaRPr lang="sk-SK" sz="1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podzemný hydrant v časti u </a:t>
            </a:r>
            <a:r>
              <a:rPr lang="sk-SK" sz="2000" dirty="0" err="1" smtClean="0"/>
              <a:t>Ďalogov</a:t>
            </a:r>
            <a:r>
              <a:rPr lang="sk-SK" sz="2000" dirty="0" smtClean="0"/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odberné miesto zriadené v šachte (časť u </a:t>
            </a:r>
            <a:r>
              <a:rPr lang="sk-SK" sz="2000" dirty="0" err="1" smtClean="0"/>
              <a:t>Ďalogov</a:t>
            </a:r>
            <a:r>
              <a:rPr lang="sk-SK" sz="2000" dirty="0" smtClean="0"/>
              <a:t>),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plniace miesto pre </a:t>
            </a:r>
            <a:r>
              <a:rPr lang="sk-SK" sz="2000" dirty="0" err="1" smtClean="0"/>
              <a:t>Iveco</a:t>
            </a:r>
            <a:r>
              <a:rPr lang="sk-SK" sz="2000" dirty="0" smtClean="0"/>
              <a:t> </a:t>
            </a:r>
            <a:r>
              <a:rPr lang="sk-SK" sz="2000" dirty="0" err="1" smtClean="0"/>
              <a:t>Daily</a:t>
            </a:r>
            <a:r>
              <a:rPr lang="sk-SK" sz="2000" dirty="0" smtClean="0"/>
              <a:t> (Horné Korytárky),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rybníky (v súkromnom vlastníctve </a:t>
            </a:r>
            <a:r>
              <a:rPr lang="sk-SK" sz="2000" dirty="0" err="1" smtClean="0"/>
              <a:t>fyz.osôb</a:t>
            </a:r>
            <a:r>
              <a:rPr lang="sk-SK" sz="2000" dirty="0" smtClean="0"/>
              <a:t>).</a:t>
            </a:r>
            <a:endParaRPr lang="sk-SK" sz="2000" dirty="0"/>
          </a:p>
          <a:p>
            <a:pPr marL="0" indent="0" algn="just">
              <a:buNone/>
            </a:pPr>
            <a:endParaRPr lang="sk-SK" sz="2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prstClr val="white"/>
                </a:solidFill>
              </a:rPr>
              <a:t>Zdroje vody na hasenie požiarov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36912"/>
            <a:ext cx="565963" cy="1072591"/>
          </a:xfrm>
          <a:prstGeom prst="rect">
            <a:avLst/>
          </a:prstGeom>
        </p:spPr>
      </p:pic>
      <p:pic>
        <p:nvPicPr>
          <p:cNvPr id="10241" name="Picture 1" descr="D:\DHZO Korytárky\90 - Zdroje vody\Hydran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04" y="4673475"/>
            <a:ext cx="2303268" cy="153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DHZO Korytárky\90 - Zdroje vody\ČS_Slat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04" y="1052736"/>
            <a:ext cx="230326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6321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prstClr val="white"/>
                </a:solidFill>
              </a:rPr>
              <a:t>Zdroje vody na hasenie požiarov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pic>
        <p:nvPicPr>
          <p:cNvPr id="13314" name="Picture 2" descr="D:\DHZO Korytárky\90 - Zdroje vody\Mapa_zdroje_v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01073"/>
            <a:ext cx="8130479" cy="50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5318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80337" y="1268760"/>
            <a:ext cx="8112143" cy="50551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000" b="1" dirty="0" smtClean="0">
                <a:latin typeface="+mj-lt"/>
              </a:rPr>
              <a:t>CAS 15 </a:t>
            </a:r>
            <a:r>
              <a:rPr lang="sk-SK" sz="2000" b="1" dirty="0" err="1" smtClean="0">
                <a:latin typeface="+mj-lt"/>
              </a:rPr>
              <a:t>Iveco</a:t>
            </a:r>
            <a:r>
              <a:rPr lang="sk-SK" sz="2000" b="1" dirty="0" smtClean="0">
                <a:latin typeface="+mj-lt"/>
              </a:rPr>
              <a:t> </a:t>
            </a:r>
            <a:r>
              <a:rPr lang="sk-SK" sz="2000" b="1" dirty="0" err="1" smtClean="0">
                <a:latin typeface="+mj-lt"/>
              </a:rPr>
              <a:t>Daily</a:t>
            </a:r>
            <a:r>
              <a:rPr lang="sk-SK" sz="2000" b="1" dirty="0" smtClean="0">
                <a:latin typeface="+mj-lt"/>
              </a:rPr>
              <a:t> </a:t>
            </a:r>
            <a:r>
              <a:rPr lang="sk-SK" sz="2000" dirty="0" smtClean="0">
                <a:latin typeface="+mj-lt"/>
              </a:rPr>
              <a:t>s rozšírenou výbavou o:</a:t>
            </a:r>
            <a:endParaRPr lang="sk-SK" sz="1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motorovú pílu STIHL,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/>
              <a:t>prenosný motorový </a:t>
            </a:r>
            <a:r>
              <a:rPr lang="sk-SK" sz="2000" dirty="0" smtClean="0"/>
              <a:t>navijak,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nasávací kôš, </a:t>
            </a:r>
            <a:r>
              <a:rPr lang="sk-SK" sz="2000" dirty="0" err="1" smtClean="0"/>
              <a:t>stojaty</a:t>
            </a:r>
            <a:r>
              <a:rPr lang="sk-SK" sz="2000" dirty="0" smtClean="0"/>
              <a:t> ejektor,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hliníkové lopaty,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hadicový navijak,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rezač bezpečnostných pásov.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k-SK" sz="2000" dirty="0">
              <a:latin typeface="+mj-lt"/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prstClr val="white"/>
                </a:solidFill>
              </a:rPr>
              <a:t>Materiálno-technické vybavenie DHZO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pic>
        <p:nvPicPr>
          <p:cNvPr id="7170" name="Picture 2" descr="D:\DHZO Korytárky\11 - Zabezpečovačky, aktivity - foto\Iveco Daily\FB_IMG_1554928497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90" y="3796328"/>
            <a:ext cx="3562481" cy="23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HZO Korytárky\03 - Iveco Daily\Foto\Lava_str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82925"/>
            <a:ext cx="2369840" cy="13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HZO Korytárky\03 - Iveco Daily\V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7" y="3796328"/>
            <a:ext cx="4219189" cy="23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DHZO Korytárky\03 - Iveco Daily\Foto\Zadna_stran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2369840" cy="12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DHZO Korytárky\03 - Iveco Daily\Foto\Mot.pila_MS-26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1793775" cy="7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DHZO Korytárky\03 - Iveco Daily\1000x1000_2442_815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7367"/>
            <a:ext cx="1793775" cy="119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7417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D:\DHZO Korytárky\04 - SAHS VW Crafter\201107150913460.200706092124340_sps_3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27" y="4970731"/>
            <a:ext cx="1291679" cy="13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DHZO Korytárky\04 - SAHS VW Crafter\20210121_124927_optim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54" y="3773858"/>
            <a:ext cx="1346482" cy="23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80337" y="1268760"/>
            <a:ext cx="8112143" cy="50551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000" b="1" dirty="0" smtClean="0">
                <a:latin typeface="+mj-lt"/>
              </a:rPr>
              <a:t>Sanitný automobil VW </a:t>
            </a:r>
            <a:r>
              <a:rPr lang="sk-SK" sz="2000" b="1" dirty="0" err="1" smtClean="0">
                <a:latin typeface="+mj-lt"/>
              </a:rPr>
              <a:t>Crafter</a:t>
            </a:r>
            <a:r>
              <a:rPr lang="sk-SK" sz="2000" b="1" dirty="0" smtClean="0">
                <a:latin typeface="+mj-lt"/>
              </a:rPr>
              <a:t> </a:t>
            </a:r>
            <a:r>
              <a:rPr lang="sk-SK" sz="2000" dirty="0" smtClean="0">
                <a:latin typeface="+mj-lt"/>
              </a:rPr>
              <a:t>s výbavou:</a:t>
            </a:r>
            <a:endParaRPr lang="sk-SK" sz="1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základný zdrav. materiál na ošetrenie,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chrbticová doska s popruhmi,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zdravotnícky batoh,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vákuové dlahy,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prenosné hasiace prístroje 2xP2, P6 a S5,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ručné náradie,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rezač bezpečnostných pásov,</a:t>
            </a:r>
          </a:p>
          <a:p>
            <a:pPr marL="0" indent="0" algn="just">
              <a:buNone/>
            </a:pPr>
            <a:endParaRPr lang="sk-SK" sz="2000" b="1" dirty="0" smtClean="0"/>
          </a:p>
          <a:p>
            <a:pPr marL="0" indent="0" algn="just">
              <a:buNone/>
            </a:pPr>
            <a:r>
              <a:rPr lang="sk-SK" sz="2000" b="1" dirty="0" smtClean="0"/>
              <a:t>V pláne je doplniť ešte: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FF0000"/>
                </a:solidFill>
              </a:rPr>
              <a:t>elektrocentrála s osvetľovacími statívmi,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FF0000"/>
                </a:solidFill>
              </a:rPr>
              <a:t>motorovú </a:t>
            </a:r>
            <a:r>
              <a:rPr lang="sk-SK" sz="2000" dirty="0" err="1">
                <a:solidFill>
                  <a:srgbClr val="FF0000"/>
                </a:solidFill>
              </a:rPr>
              <a:t>rozbrusovaciu</a:t>
            </a:r>
            <a:r>
              <a:rPr lang="sk-SK" sz="2000" dirty="0">
                <a:solidFill>
                  <a:srgbClr val="FF0000"/>
                </a:solidFill>
              </a:rPr>
              <a:t> pílu STIHL,</a:t>
            </a:r>
            <a:endParaRPr lang="sk-SK" sz="2000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FF0000"/>
                </a:solidFill>
              </a:rPr>
              <a:t>vyslobodzovacie náradie WEBER.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k-SK" sz="2000" dirty="0">
              <a:latin typeface="+mj-lt"/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prstClr val="white"/>
                </a:solidFill>
              </a:rPr>
              <a:t>Materiálno-technické vybavenie DHZO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pic>
        <p:nvPicPr>
          <p:cNvPr id="7174" name="Picture 6" descr="D:\DHZO Korytárky\03 - Iveco Daily\Foto\Rozbrusovacka_TS-4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08" y="3933056"/>
            <a:ext cx="1319768" cy="8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DHZO Korytárky\04 - SAHS VW Crafter\20210121_125049_optimiz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90" y="3773858"/>
            <a:ext cx="1346482" cy="239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DHZO Korytárky\03 - Iveco Daily\Foto\Techni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81" y="1628800"/>
            <a:ext cx="3638291" cy="204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9812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80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prstClr val="white"/>
                </a:solidFill>
              </a:rPr>
              <a:t>Tabuľka 1: Vyhodnotenie súčasného materiálno – technického vybavenia</a:t>
            </a: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187972"/>
              </p:ext>
            </p:extLst>
          </p:nvPr>
        </p:nvGraphicFramePr>
        <p:xfrm>
          <a:off x="814007" y="1628800"/>
          <a:ext cx="8216065" cy="3337560"/>
        </p:xfrm>
        <a:graphic>
          <a:graphicData uri="http://schemas.openxmlformats.org/drawingml/2006/table">
            <a:tbl>
              <a:tblPr firstRow="1" firstCol="1" bandRow="1"/>
              <a:tblGrid>
                <a:gridCol w="3301953"/>
                <a:gridCol w="767267"/>
                <a:gridCol w="767267"/>
                <a:gridCol w="793442"/>
                <a:gridCol w="793442"/>
                <a:gridCol w="896347"/>
                <a:gridCol w="896347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Vnútorná organizácia hasičskej jednotky</a:t>
                      </a:r>
                      <a:endParaRPr lang="sk-SK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Kategórie hasičských jednotiek DHZO</a:t>
                      </a:r>
                      <a:endParaRPr lang="sk-SK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Skutočný stav</a:t>
                      </a:r>
                      <a:endParaRPr lang="sk-SK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Technický stav</a:t>
                      </a:r>
                      <a:endParaRPr lang="sk-SK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DHZO A1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DHZO </a:t>
                      </a: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DHZO B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DHZO</a:t>
                      </a:r>
                      <a:r>
                        <a:rPr lang="sk-SK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sk-SK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Celkový početný stav členov DHZO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Minimálny počet členov DHZO v pohotovosti  pre výjazd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Funkčné určenie členov hasičskej jednotky </a:t>
                      </a:r>
                      <a:r>
                        <a:rPr lang="sk-SK" sz="11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sk-SK" sz="11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Veliteľ jednotky 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Veliteľ družstva/technik špecialista odbornej služby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Technik strojník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Starší hasič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Hasič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Hasičská technika</a:t>
                      </a: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1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k-SK" sz="1100" baseline="30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sk-SK" sz="11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Dopravný automobil s motorovou striekačkou </a:t>
                      </a:r>
                      <a:r>
                        <a:rPr lang="sk-SK" sz="11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3)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a) b)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a) b)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a)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Cisternová automobilová striekačka </a:t>
                      </a:r>
                      <a:r>
                        <a:rPr lang="sk-SK" sz="1100" baseline="300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3)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Prenosná motorová striekačka/plávajúca motorová striekačka </a:t>
                      </a:r>
                      <a:r>
                        <a:rPr lang="sk-SK" sz="11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4)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Prenosný odsávač dymu / pretlakový ventilátor </a:t>
                      </a:r>
                      <a:r>
                        <a:rPr lang="sk-SK" sz="11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4)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Prenosná osvetľovacia stanica </a:t>
                      </a:r>
                      <a:r>
                        <a:rPr lang="sk-SK" sz="11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4)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10566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80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prstClr val="white"/>
                </a:solidFill>
              </a:rPr>
              <a:t>Tabuľka 1: Vyhodnotenie súčasného materiálno – technického vybavenia</a:t>
            </a: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55339"/>
              </p:ext>
            </p:extLst>
          </p:nvPr>
        </p:nvGraphicFramePr>
        <p:xfrm>
          <a:off x="814008" y="1268760"/>
          <a:ext cx="8216064" cy="4892040"/>
        </p:xfrm>
        <a:graphic>
          <a:graphicData uri="http://schemas.openxmlformats.org/drawingml/2006/table">
            <a:tbl>
              <a:tblPr firstRow="1" firstCol="1" bandRow="1"/>
              <a:tblGrid>
                <a:gridCol w="3354655"/>
                <a:gridCol w="691369"/>
                <a:gridCol w="867653"/>
                <a:gridCol w="779511"/>
                <a:gridCol w="729100"/>
                <a:gridCol w="883120"/>
                <a:gridCol w="910656"/>
              </a:tblGrid>
              <a:tr h="13904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9950" algn="l"/>
                        </a:tabLs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Vecné prostriedky</a:t>
                      </a:r>
                      <a:r>
                        <a:rPr lang="sk-SK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5)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Skutočný stav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Technický stav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Nasávacia hadica  (v celkovej dĺžke 10 m, môže byť z viac ks )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Nasávací kôš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Záchytné lano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Ventilové lano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Hydrantový nadstavec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Kľúč k podzemnému hydrantu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Kľúč k nadzemnému hydrantu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Ejektor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Zberač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Hadicový prechod  (B 75 / spojka nasávacej hadice)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Hadicový prechod  B 75 / C 52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Hadicový prechod  C 52 / D 25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Tlaková hadica B 75 / 20 m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Tlaková hadica B 75 / 5 m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Tlaková hadica C 52 / 20 m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Tlaková hadica D 25 / 20 m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Rozdeľovač 2xC52/1xB75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Rozdeľovač 2xD25/1xC52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Pretlakový ventil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Prúdnica B 75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Prúdnica C 52 s uzáverom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Prúdnica C 52 clonová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Prúdnica C 52 kombinovaná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Nadstavec pre strednú penu na prúdnicu C 52 kombinovanú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Nadstavec pre ťažkú penu na prúdnicu C 52 kombinovanú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51846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80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prstClr val="white"/>
                </a:solidFill>
              </a:rPr>
              <a:t>Tabuľka 1: Vyhodnotenie súčasného materiálno – technického vybavenia</a:t>
            </a: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75679"/>
              </p:ext>
            </p:extLst>
          </p:nvPr>
        </p:nvGraphicFramePr>
        <p:xfrm>
          <a:off x="814008" y="1268760"/>
          <a:ext cx="8216064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3354655"/>
                <a:gridCol w="691369"/>
                <a:gridCol w="867653"/>
                <a:gridCol w="779511"/>
                <a:gridCol w="729100"/>
                <a:gridCol w="883120"/>
                <a:gridCol w="910656"/>
              </a:tblGrid>
              <a:tr h="13904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9950" algn="l"/>
                        </a:tabLs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Vecné prostriedky</a:t>
                      </a:r>
                      <a:r>
                        <a:rPr lang="sk-SK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5)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Skutočný stav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Technický stav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Prúdnica D 25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Prenosný primiešavač na penidlo so savičkou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Prúdnica na strednú penu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Prúdnica na ťažkú penu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Primiešavač na suché zmáčadlo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Prejazdový mostík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Objímky na hadice B 75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Objímky na hadice C 52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Hákový rebrík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c1)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c1)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Nastavovací rebrík 4-dielny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c2)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c2)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Vysúvací rebrík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Záchranné lano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Viazak na hadice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Trhací hák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Sekera hasičská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Krompáč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Lopata 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Metla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Píla rámová (bruchačka)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Vedro plechové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Hasiaci vak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Hasiaci prístroj práškový (min. 5 kg)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Hasiaci prístroj CO</a:t>
                      </a:r>
                      <a:r>
                        <a:rPr lang="sk-SK" sz="1100" baseline="-25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(min. 5 kg)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Penidlo 6%  v kanistroch 25 </a:t>
                      </a: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 (</a:t>
                      </a:r>
                      <a:r>
                        <a:rPr lang="sk-SK" sz="11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Stahamex</a:t>
                      </a:r>
                      <a:r>
                        <a:rPr lang="sk-SK" sz="1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5 %</a:t>
                      </a:r>
                      <a:r>
                        <a:rPr lang="sk-SK" sz="11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 litrov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  <a:endParaRPr lang="sk-SK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93556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80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prstClr val="white"/>
                </a:solidFill>
              </a:rPr>
              <a:t>Tabuľka 1: Vyhodnotenie súčasného materiálno – technického vybavenia</a:t>
            </a: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1193"/>
              </p:ext>
            </p:extLst>
          </p:nvPr>
        </p:nvGraphicFramePr>
        <p:xfrm>
          <a:off x="806951" y="2801456"/>
          <a:ext cx="8223122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3357536"/>
                <a:gridCol w="780183"/>
                <a:gridCol w="780183"/>
                <a:gridCol w="780183"/>
                <a:gridCol w="806801"/>
                <a:gridCol w="806801"/>
                <a:gridCol w="911435"/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Prostriedky hasičskej záchrannej služby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Skutočný stav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Technický stav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Variabilný ručný vyslobodzovací nástroj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Ručné </a:t>
                      </a:r>
                      <a:r>
                        <a:rPr lang="sk-SK" sz="105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páčidlo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Rezač bezpečnostných pásov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Motorová reťazová píla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Lanový navijak s nezávislým pohonom 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Tesniaci tmel 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Nádoba na zachytenie ropných látok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vyhovujúci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Sorbčný</a:t>
                      </a: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had hydrofóbny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Súprava jednoduchého ručného náradia 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Sypký </a:t>
                      </a:r>
                      <a:r>
                        <a:rPr lang="sk-SK" sz="105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sorbent</a:t>
                      </a: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(kg)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Rezač svorníkov (pákové strihacie kliešte)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Prostriedky povodňovej záchrannej služby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Skutočný stav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Technický stav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Záchranné koleso / záchranný pás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Vrhačka s plávajúcim lanom 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Kalové čerpadlo elektrické s príslušenstvom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c1)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Kalové čerpadlo na spaľovací motor s príslušenstvom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c2)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Záchranná vesta 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uľ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92381"/>
              </p:ext>
            </p:extLst>
          </p:nvPr>
        </p:nvGraphicFramePr>
        <p:xfrm>
          <a:off x="815431" y="1268760"/>
          <a:ext cx="8214643" cy="1531620"/>
        </p:xfrm>
        <a:graphic>
          <a:graphicData uri="http://schemas.openxmlformats.org/drawingml/2006/table">
            <a:tbl>
              <a:tblPr firstRow="1" firstCol="1" bandRow="1"/>
              <a:tblGrid>
                <a:gridCol w="3354075"/>
                <a:gridCol w="779378"/>
                <a:gridCol w="779378"/>
                <a:gridCol w="779378"/>
                <a:gridCol w="805969"/>
                <a:gridCol w="805969"/>
                <a:gridCol w="910496"/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Prostriedky spojovacej služby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Skutočný stav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Technický stav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Vozidlová rádiostanica 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Prenosná rádiostanica 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sk-SK" sz="105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Mobilný telefón 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05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Prostriedky protiplynovej  služby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Skutočný stav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Technický stav</a:t>
                      </a:r>
                      <a:endParaRPr lang="sk-SK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Autonómny dýchací prístroj s ochrannou maskou 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sk-SK" sz="105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sk-SK" sz="105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Náhradné zásobníky na stlačený vzduch 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sk-SK" sz="105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sk-SK" sz="105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33961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98631"/>
              </p:ext>
            </p:extLst>
          </p:nvPr>
        </p:nvGraphicFramePr>
        <p:xfrm>
          <a:off x="814012" y="1534264"/>
          <a:ext cx="8216060" cy="3550920"/>
        </p:xfrm>
        <a:graphic>
          <a:graphicData uri="http://schemas.openxmlformats.org/drawingml/2006/table">
            <a:tbl>
              <a:tblPr firstRow="1" firstCol="1" bandRow="1"/>
              <a:tblGrid>
                <a:gridCol w="3354655"/>
                <a:gridCol w="779512"/>
                <a:gridCol w="779512"/>
                <a:gridCol w="779512"/>
                <a:gridCol w="806108"/>
                <a:gridCol w="806108"/>
                <a:gridCol w="910653"/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Osobné ochranné pracovné prostriedky a výstroj </a:t>
                      </a:r>
                      <a:r>
                        <a:rPr lang="sk-SK" sz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6)</a:t>
                      </a:r>
                      <a:endParaRPr lang="sk-SK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Skutočný stav</a:t>
                      </a:r>
                      <a:endParaRPr lang="sk-SK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Technický stav</a:t>
                      </a:r>
                      <a:endParaRPr lang="sk-SK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Jednovrstvový zásahový odev (nohavice, kabát) 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Viacvrstvový zásahový odev (nohavice, kabát)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vyhovujúci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Hasičská prilba s chráničom tváre a </a:t>
                      </a:r>
                      <a:r>
                        <a:rPr lang="sk-SK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nátylníkom</a:t>
                      </a: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vyhovujúci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Zásahová obuv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Zásahové rukavice (pár)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vyhovujúci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Hasičský opasok 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vyhovujúci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Ochranná </a:t>
                      </a:r>
                      <a:r>
                        <a:rPr lang="sk-SK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nomexová</a:t>
                      </a: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kukla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Respirátor jednorazový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 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Hasičská sekerka so závesníkom 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vyhovujúci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Rukavice jednorazové (pár)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Čižmy gumové (pár)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Čižmy gumové bedrové (rybárky) / nohavicové (pár/kus)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Funkčné (</a:t>
                      </a:r>
                      <a:r>
                        <a:rPr lang="sk-SK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termo</a:t>
                      </a: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sk-SK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prádlo</a:t>
                      </a: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Ručné svietidlo 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Pracovný odev (nohavice, blúza)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Pracovná bunda zimná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Pracovné rukavice (pár)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Pracovný plášť do dažďa /</a:t>
                      </a:r>
                      <a:r>
                        <a:rPr lang="sk-SK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pončo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dobrý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Pracovná obuv (pár)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 f)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sk-SK" sz="11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80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prstClr val="white"/>
                </a:solidFill>
              </a:rPr>
              <a:t>Tabuľka 1: Vyhodnotenie súčasného materiálno – technického vybavenia</a:t>
            </a: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0118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80337" y="1268760"/>
            <a:ext cx="8112143" cy="50551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000" dirty="0" smtClean="0">
                <a:latin typeface="+mj-lt"/>
              </a:rPr>
              <a:t>Obec Korytárky je dislokovaná medzi mestom Hriňová a obcou Kriváň malebnej prírode </a:t>
            </a:r>
            <a:r>
              <a:rPr lang="sk-SK" sz="2000" dirty="0" err="1" smtClean="0">
                <a:latin typeface="+mj-lt"/>
              </a:rPr>
              <a:t>Podpoľania</a:t>
            </a:r>
            <a:r>
              <a:rPr lang="sk-SK" sz="2000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sk-SK" sz="2000" dirty="0" smtClean="0">
                <a:latin typeface="+mj-lt"/>
              </a:rPr>
              <a:t>Ako samostatná obec vznikla 1. januára 1993 odčlenením od Kriváňa.</a:t>
            </a:r>
          </a:p>
          <a:p>
            <a:pPr marL="0" indent="0" algn="just">
              <a:buNone/>
            </a:pPr>
            <a:r>
              <a:rPr lang="sk-SK" sz="2000" dirty="0" smtClean="0">
                <a:latin typeface="+mj-lt"/>
              </a:rPr>
              <a:t> </a:t>
            </a:r>
            <a:endParaRPr lang="sk-SK" sz="2000" dirty="0">
              <a:latin typeface="+mj-lt"/>
            </a:endParaRPr>
          </a:p>
          <a:p>
            <a:pPr marL="2509838" indent="-2509838" algn="just">
              <a:buNone/>
              <a:tabLst>
                <a:tab pos="2509838" algn="l"/>
              </a:tabLst>
            </a:pPr>
            <a:r>
              <a:rPr lang="sk-SK" sz="2000" dirty="0">
                <a:latin typeface="+mj-lt"/>
              </a:rPr>
              <a:t>Samosprávny kraj:	</a:t>
            </a:r>
            <a:r>
              <a:rPr lang="sk-SK" sz="2000" b="1" i="1" dirty="0">
                <a:latin typeface="+mj-lt"/>
              </a:rPr>
              <a:t>Banskobystrický</a:t>
            </a:r>
            <a:r>
              <a:rPr lang="sk-SK" sz="2000" dirty="0">
                <a:latin typeface="+mj-lt"/>
              </a:rPr>
              <a:t>	 </a:t>
            </a:r>
          </a:p>
          <a:p>
            <a:pPr marL="2509838" indent="-2509838" algn="just">
              <a:buNone/>
              <a:tabLst>
                <a:tab pos="2509838" algn="l"/>
              </a:tabLst>
            </a:pPr>
            <a:r>
              <a:rPr lang="sk-SK" sz="2000" dirty="0">
                <a:latin typeface="+mj-lt"/>
              </a:rPr>
              <a:t>Okres:	Detva</a:t>
            </a:r>
          </a:p>
          <a:p>
            <a:pPr marL="2509838" indent="-2509838" algn="just">
              <a:buNone/>
              <a:tabLst>
                <a:tab pos="2509838" algn="l"/>
              </a:tabLst>
            </a:pPr>
            <a:r>
              <a:rPr lang="sk-SK" sz="2000" dirty="0">
                <a:latin typeface="+mj-lt"/>
              </a:rPr>
              <a:t>Región:	</a:t>
            </a:r>
            <a:r>
              <a:rPr lang="sk-SK" sz="2000" dirty="0" err="1">
                <a:latin typeface="+mj-lt"/>
              </a:rPr>
              <a:t>Podpoľanie</a:t>
            </a:r>
            <a:endParaRPr lang="sk-SK" sz="2000" dirty="0">
              <a:latin typeface="+mj-lt"/>
            </a:endParaRPr>
          </a:p>
          <a:p>
            <a:pPr marL="2509838" indent="-2509838" algn="just">
              <a:buNone/>
              <a:tabLst>
                <a:tab pos="2509838" algn="l"/>
              </a:tabLst>
            </a:pPr>
            <a:r>
              <a:rPr lang="sk-SK" sz="2000" dirty="0" smtClean="0">
                <a:latin typeface="+mj-lt"/>
              </a:rPr>
              <a:t>Počet </a:t>
            </a:r>
            <a:r>
              <a:rPr lang="sk-SK" sz="2000" dirty="0">
                <a:latin typeface="+mj-lt"/>
              </a:rPr>
              <a:t>obyvateľov:	945</a:t>
            </a:r>
          </a:p>
          <a:p>
            <a:pPr marL="2509838" indent="-2509838" algn="just">
              <a:buNone/>
              <a:tabLst>
                <a:tab pos="2509838" algn="l"/>
              </a:tabLst>
            </a:pPr>
            <a:r>
              <a:rPr lang="sk-SK" sz="2000" dirty="0">
                <a:latin typeface="+mj-lt"/>
              </a:rPr>
              <a:t>Rozloha:	899 ha</a:t>
            </a:r>
          </a:p>
          <a:p>
            <a:pPr marL="0" indent="0" algn="just">
              <a:buNone/>
            </a:pPr>
            <a:endParaRPr lang="sk-SK" sz="2000" dirty="0" smtClean="0"/>
          </a:p>
          <a:p>
            <a:pPr marL="0" indent="0" algn="just">
              <a:buNone/>
            </a:pPr>
            <a:r>
              <a:rPr lang="sk-SK" sz="2000" dirty="0" smtClean="0"/>
              <a:t>Významné </a:t>
            </a:r>
            <a:r>
              <a:rPr lang="sk-SK" sz="2000" dirty="0"/>
              <a:t>kultúrne podujatia:</a:t>
            </a:r>
            <a:endParaRPr lang="sk-SK" sz="1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/>
              <a:t>Celoslovenskej prehliadke </a:t>
            </a:r>
            <a:r>
              <a:rPr lang="sk-SK" sz="2000" dirty="0" err="1"/>
              <a:t>fujarášov</a:t>
            </a:r>
            <a:r>
              <a:rPr lang="sk-SK" sz="2000" dirty="0"/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/>
              <a:t>Celoslovenskej prehliadke </a:t>
            </a:r>
            <a:r>
              <a:rPr lang="sk-SK" sz="2000" dirty="0" err="1"/>
              <a:t>heligonkárov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prstClr val="white"/>
                </a:solidFill>
              </a:rPr>
              <a:t>Základné údaje o obci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D:\DHZO Korytárky\11 - Zabezpečovačky, aktivity - foto\2021-07-17_asistenčka_Fujeráši\FB_IMG_1625285442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60023"/>
            <a:ext cx="1577752" cy="223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ec Korytár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94" y="2339002"/>
            <a:ext cx="2615080" cy="159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3668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80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white"/>
                </a:solidFill>
              </a:rPr>
              <a:t>Tabuľka 2: Prehľad zaradenie DHZO do kategórie a výška dotácie za roky </a:t>
            </a:r>
            <a:r>
              <a:rPr lang="pl-PL" b="1" dirty="0" smtClean="0">
                <a:solidFill>
                  <a:prstClr val="white"/>
                </a:solidFill>
              </a:rPr>
              <a:t>2019-2021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98630"/>
              </p:ext>
            </p:extLst>
          </p:nvPr>
        </p:nvGraphicFramePr>
        <p:xfrm>
          <a:off x="814008" y="1765548"/>
          <a:ext cx="8150480" cy="3535660"/>
        </p:xfrm>
        <a:graphic>
          <a:graphicData uri="http://schemas.openxmlformats.org/drawingml/2006/table">
            <a:tbl>
              <a:tblPr/>
              <a:tblGrid>
                <a:gridCol w="1380837"/>
                <a:gridCol w="1500332"/>
                <a:gridCol w="1791547"/>
                <a:gridCol w="1625140"/>
                <a:gridCol w="1852624"/>
              </a:tblGrid>
              <a:tr h="914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/>
                        </a:rPr>
                        <a:t>Rok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/>
                        </a:rPr>
                        <a:t>Kategória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/>
                        </a:rPr>
                        <a:t>Dotácia DPO SR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/>
                        </a:rPr>
                        <a:t>Rozpočet obce na DHZO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/>
                        </a:rPr>
                        <a:t>Poznámka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8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2019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C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0,- EUR 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500,-</a:t>
                      </a: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Základné vybavenie kat. C</a:t>
                      </a: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2020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C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1.400,-</a:t>
                      </a:r>
                      <a:r>
                        <a:rPr lang="sk-SK" sz="1600" baseline="0" dirty="0" smtClean="0">
                          <a:effectLst/>
                          <a:latin typeface="+mj-lt"/>
                          <a:ea typeface="Times New Roman"/>
                        </a:rPr>
                        <a:t> EUR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500,-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+ spoluúčasť</a:t>
                      </a:r>
                      <a:r>
                        <a:rPr lang="sk-SK" sz="16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doplnenie výbavy v kat. C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2021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C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1.400,- EUR</a:t>
                      </a: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500,-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doplnenie MTZ</a:t>
                      </a:r>
                      <a:r>
                        <a:rPr lang="sk-SK" sz="1600" baseline="0" dirty="0" smtClean="0">
                          <a:effectLst/>
                          <a:latin typeface="+mj-lt"/>
                          <a:ea typeface="Times New Roman"/>
                        </a:rPr>
                        <a:t> do kat. B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(plánované</a:t>
                      </a: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B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3.000,- EUR</a:t>
                      </a: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?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41571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80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prstClr val="white"/>
                </a:solidFill>
              </a:rPr>
              <a:t>Tabuľka 3: Doplnenie materiálno – technického vybavenia  </a:t>
            </a:r>
            <a:r>
              <a:rPr lang="sk-SK" b="1" dirty="0" smtClean="0">
                <a:solidFill>
                  <a:prstClr val="white"/>
                </a:solidFill>
              </a:rPr>
              <a:t>DHZO v roku 2021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77311"/>
              </p:ext>
            </p:extLst>
          </p:nvPr>
        </p:nvGraphicFramePr>
        <p:xfrm>
          <a:off x="809756" y="1772816"/>
          <a:ext cx="8154732" cy="2099310"/>
        </p:xfrm>
        <a:graphic>
          <a:graphicData uri="http://schemas.openxmlformats.org/drawingml/2006/table">
            <a:tbl>
              <a:tblPr/>
              <a:tblGrid>
                <a:gridCol w="2342693"/>
                <a:gridCol w="819545"/>
                <a:gridCol w="1458541"/>
                <a:gridCol w="1650594"/>
                <a:gridCol w="1883359"/>
              </a:tblGrid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/>
                        </a:rPr>
                        <a:t>Technika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/>
                        </a:rPr>
                        <a:t>Počet kusov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/>
                        </a:rPr>
                        <a:t>Nákupná cena za kus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/>
                        </a:rPr>
                        <a:t>Cena celkom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/>
                        </a:rPr>
                        <a:t>Zdroj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Motorová píla STIHL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r>
                        <a:rPr lang="sk-SK" sz="1600" baseline="0" dirty="0" smtClean="0">
                          <a:effectLst/>
                          <a:latin typeface="+mj-lt"/>
                          <a:ea typeface="Times New Roman"/>
                        </a:rPr>
                        <a:t> ks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500,- €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500,-</a:t>
                      </a:r>
                      <a:r>
                        <a:rPr lang="sk-SK" sz="1600" baseline="0" dirty="0" smtClean="0">
                          <a:effectLst/>
                          <a:latin typeface="+mj-lt"/>
                          <a:ea typeface="Times New Roman"/>
                        </a:rPr>
                        <a:t> EUR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err="1" smtClean="0">
                          <a:effectLst/>
                          <a:latin typeface="+mj-lt"/>
                          <a:ea typeface="Times New Roman"/>
                        </a:rPr>
                        <a:t>Stihl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 Detva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Hadice zásahové B/75/20m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Objímka na hadice B75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Objímka na hadice</a:t>
                      </a:r>
                      <a:r>
                        <a:rPr lang="sk-SK" sz="1600" baseline="0" dirty="0" smtClean="0">
                          <a:effectLst/>
                          <a:latin typeface="+mj-lt"/>
                          <a:ea typeface="Times New Roman"/>
                        </a:rPr>
                        <a:t> C52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5 ks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1 ks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1 ks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115,24 €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18,90 €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16,90 €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612,-</a:t>
                      </a:r>
                      <a:r>
                        <a:rPr lang="sk-SK" sz="1600" baseline="0" dirty="0" smtClean="0">
                          <a:effectLst/>
                          <a:latin typeface="+mj-lt"/>
                          <a:ea typeface="Times New Roman"/>
                        </a:rPr>
                        <a:t> EUR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Delta Slovakia</a:t>
                      </a:r>
                      <a:endParaRPr lang="sk-SK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15">
                <a:tc>
                  <a:txBody>
                    <a:bodyPr/>
                    <a:lstStyle/>
                    <a:p>
                      <a:r>
                        <a:rPr lang="sk-SK" dirty="0" smtClean="0"/>
                        <a:t>Akumulátor do RDST</a:t>
                      </a:r>
                      <a:endParaRPr lang="sk-SK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3 ks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96,- €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288,- EUR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err="1" smtClean="0">
                          <a:effectLst/>
                          <a:latin typeface="+mj-lt"/>
                          <a:ea typeface="Times New Roman"/>
                        </a:rPr>
                        <a:t>Murka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 Zvolen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17443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2525"/>
              </p:ext>
            </p:extLst>
          </p:nvPr>
        </p:nvGraphicFramePr>
        <p:xfrm>
          <a:off x="806952" y="1772816"/>
          <a:ext cx="8157535" cy="3451860"/>
        </p:xfrm>
        <a:graphic>
          <a:graphicData uri="http://schemas.openxmlformats.org/drawingml/2006/table">
            <a:tbl>
              <a:tblPr/>
              <a:tblGrid>
                <a:gridCol w="3534596"/>
                <a:gridCol w="1737107"/>
                <a:gridCol w="1157641"/>
                <a:gridCol w="1728191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Typ odbornej prípravy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Jednotková cena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( 1 osoba 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Počet osôb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Náklady celkom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Základná </a:t>
                      </a: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odborná príprava členov 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OHZ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30 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270,- *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Špecializovaná príprava (veliteľ) OR HaZZ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>
                          <a:effectLst/>
                          <a:latin typeface="+mn-lt"/>
                          <a:ea typeface="Times New Roman"/>
                        </a:rPr>
                        <a:t>bezplatné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0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Zdravotná prehliadka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Jednotková cena 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( 1 osoba 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Počet osôb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Náklady celkom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Obvodný lekár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Poistenie člena OHZ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Jednotková cena 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( 1 osoba/rok )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Počet osôb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Náklady  celkom/rok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Poistka (názov poisťovne)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7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Spolu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270,-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80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prstClr val="white"/>
                </a:solidFill>
              </a:rPr>
              <a:t>Tabuľka 4: Náklady na odbornú prípravu, lekárske prehliadky a poistenie </a:t>
            </a:r>
            <a:r>
              <a:rPr lang="sk-SK" b="1" dirty="0" smtClean="0">
                <a:solidFill>
                  <a:prstClr val="white"/>
                </a:solidFill>
              </a:rPr>
              <a:t>členov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06953" y="5301208"/>
            <a:ext cx="340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smtClean="0"/>
              <a:t>* - uhradené z dotácii v roku 2020</a:t>
            </a:r>
            <a:endParaRPr lang="sk-SK" sz="1600" i="1" dirty="0"/>
          </a:p>
        </p:txBody>
      </p:sp>
    </p:spTree>
    <p:extLst>
      <p:ext uri="{BB962C8B-B14F-4D97-AF65-F5344CB8AC3E}">
        <p14:creationId xmlns:p14="http://schemas.microsoft.com/office/powerpoint/2010/main" val="262364887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72398"/>
              </p:ext>
            </p:extLst>
          </p:nvPr>
        </p:nvGraphicFramePr>
        <p:xfrm>
          <a:off x="814006" y="1340768"/>
          <a:ext cx="8150480" cy="3554875"/>
        </p:xfrm>
        <a:graphic>
          <a:graphicData uri="http://schemas.openxmlformats.org/drawingml/2006/table">
            <a:tbl>
              <a:tblPr/>
              <a:tblGrid>
                <a:gridCol w="1879046"/>
                <a:gridCol w="750911"/>
                <a:gridCol w="1007105"/>
                <a:gridCol w="1252696"/>
                <a:gridCol w="750911"/>
                <a:gridCol w="626348"/>
                <a:gridCol w="876358"/>
                <a:gridCol w="1007105"/>
              </a:tblGrid>
              <a:tr h="288032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Prevádzkové náklady na techniku v €/rok 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6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Technika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PHM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Oleje a mazadlá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Náhradné diely a výbava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effectLst/>
                          <a:latin typeface="+mn-lt"/>
                          <a:ea typeface="Times New Roman"/>
                        </a:rPr>
                        <a:t>STK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effectLst/>
                          <a:latin typeface="+mn-lt"/>
                          <a:ea typeface="Times New Roman"/>
                        </a:rPr>
                        <a:t>EK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Opravy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a údržba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SPOLU 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4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CAS 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15 </a:t>
                      </a:r>
                      <a:r>
                        <a:rPr lang="sk-SK" sz="1600" dirty="0" err="1" smtClean="0">
                          <a:effectLst/>
                          <a:latin typeface="+mn-lt"/>
                          <a:ea typeface="Times New Roman"/>
                        </a:rPr>
                        <a:t>Iveco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sk-SK" sz="1600" dirty="0" err="1" smtClean="0">
                          <a:effectLst/>
                          <a:latin typeface="+mn-lt"/>
                          <a:ea typeface="Times New Roman"/>
                        </a:rPr>
                        <a:t>Daily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250,-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200,-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450,-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Čerpadlo </a:t>
                      </a:r>
                      <a:r>
                        <a:rPr lang="sk-SK" sz="1600" dirty="0" err="1" smtClean="0">
                          <a:effectLst/>
                          <a:latin typeface="+mn-lt"/>
                          <a:ea typeface="Times New Roman"/>
                        </a:rPr>
                        <a:t>Magirus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40,-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140,-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180,-</a:t>
                      </a: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Sanitný automobil VW</a:t>
                      </a:r>
                      <a:r>
                        <a:rPr lang="sk-SK" sz="16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sk-SK" sz="1600" baseline="0" dirty="0" err="1" smtClean="0">
                          <a:effectLst/>
                          <a:latin typeface="+mn-lt"/>
                          <a:ea typeface="Times New Roman"/>
                        </a:rPr>
                        <a:t>Crafter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100,-</a:t>
                      </a: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150,-</a:t>
                      </a: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250,-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500,-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Motorová píla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20,-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5,-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20,-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45,-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Motorový navijak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5,-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20,-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</a:rPr>
                        <a:t>25,-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96">
                <a:tc gridSpan="7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b="1" dirty="0" smtClean="0">
                          <a:effectLst/>
                          <a:latin typeface="+mn-lt"/>
                          <a:ea typeface="Times New Roman"/>
                        </a:rPr>
                        <a:t>SPOLU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b="1" dirty="0" smtClean="0">
                          <a:effectLst/>
                          <a:latin typeface="+mn-lt"/>
                          <a:ea typeface="Times New Roman"/>
                        </a:rPr>
                        <a:t>1.200,- €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80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prstClr val="white"/>
                </a:solidFill>
              </a:rPr>
              <a:t>Tabuľka 5: Prevádzkové náklady na hasičskú techniku</a:t>
            </a: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1169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80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prstClr val="white"/>
                </a:solidFill>
              </a:rPr>
              <a:t>Tabuľka 6: Prevádzkové náklady na budovy (hasičská zbrojnica)</a:t>
            </a: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10216"/>
              </p:ext>
            </p:extLst>
          </p:nvPr>
        </p:nvGraphicFramePr>
        <p:xfrm>
          <a:off x="814008" y="1315450"/>
          <a:ext cx="8150481" cy="2387232"/>
        </p:xfrm>
        <a:graphic>
          <a:graphicData uri="http://schemas.openxmlformats.org/drawingml/2006/table">
            <a:tbl>
              <a:tblPr/>
              <a:tblGrid>
                <a:gridCol w="7147971"/>
                <a:gridCol w="1002510"/>
              </a:tblGrid>
              <a:tr h="42062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/>
                        </a:rPr>
                        <a:t>Prevádzkové náklady v €/</a:t>
                      </a:r>
                      <a:r>
                        <a:rPr lang="sk-SK" sz="1600" b="1" dirty="0" smtClean="0">
                          <a:effectLst/>
                          <a:latin typeface="+mj-lt"/>
                          <a:ea typeface="Times New Roman"/>
                        </a:rPr>
                        <a:t>rok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Plánovaná 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rekonštrukcia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Vykurovanie pevné 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palivo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Elektrická 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energia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200,-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Plyn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0,-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9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b="1" dirty="0" smtClean="0">
                          <a:effectLst/>
                          <a:latin typeface="+mn-lt"/>
                          <a:ea typeface="Times New Roman"/>
                        </a:rPr>
                        <a:t>SPOLU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sk-SK" sz="1600" b="1" dirty="0" smtClean="0">
                          <a:effectLst/>
                          <a:latin typeface="+mn-lt"/>
                          <a:ea typeface="Times New Roman"/>
                        </a:rPr>
                        <a:t>200,- €</a:t>
                      </a:r>
                      <a:endParaRPr lang="sk-SK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168" marR="41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07060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80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white"/>
                </a:solidFill>
              </a:rPr>
              <a:t>Tabuľka 7: Celkové prevádzkové náklady na rok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20150"/>
              </p:ext>
            </p:extLst>
          </p:nvPr>
        </p:nvGraphicFramePr>
        <p:xfrm>
          <a:off x="814008" y="1304547"/>
          <a:ext cx="8150480" cy="1798341"/>
        </p:xfrm>
        <a:graphic>
          <a:graphicData uri="http://schemas.openxmlformats.org/drawingml/2006/table">
            <a:tbl>
              <a:tblPr/>
              <a:tblGrid>
                <a:gridCol w="5133571"/>
                <a:gridCol w="3016909"/>
              </a:tblGrid>
              <a:tr h="39626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/>
                        </a:rPr>
                        <a:t>Prevádzkové náklady v €/rok 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26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+mj-lt"/>
                          <a:ea typeface="Times New Roman"/>
                        </a:rPr>
                        <a:t>Tab. 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1.200,- €</a:t>
                      </a: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+mj-lt"/>
                          <a:ea typeface="Times New Roman"/>
                        </a:rPr>
                        <a:t>Tab. 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200,- €</a:t>
                      </a: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+mj-lt"/>
                          <a:ea typeface="Times New Roman"/>
                        </a:rPr>
                        <a:t>a) Spolu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1.400,- €</a:t>
                      </a: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+mj-lt"/>
                          <a:ea typeface="Times New Roman"/>
                        </a:rPr>
                        <a:t>b) Plánované príjmy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sk-SK" sz="1600" dirty="0" smtClean="0">
                          <a:effectLst/>
                          <a:latin typeface="+mj-lt"/>
                          <a:ea typeface="Times New Roman"/>
                        </a:rPr>
                        <a:t>500,- €</a:t>
                      </a:r>
                      <a:endParaRPr lang="sk-SK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+mj-lt"/>
                          <a:ea typeface="Times New Roman"/>
                        </a:rPr>
                        <a:t>Rozdiel medzi (b-a)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sk-SK" sz="16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900,- €</a:t>
                      </a:r>
                      <a:endParaRPr lang="sk-SK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61309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HZO Korytárky\korytar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47480"/>
            <a:ext cx="1530548" cy="17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sp>
        <p:nvSpPr>
          <p:cNvPr id="15" name="TextovéPole 2"/>
          <p:cNvSpPr txBox="1"/>
          <p:nvPr/>
        </p:nvSpPr>
        <p:spPr>
          <a:xfrm>
            <a:off x="5796136" y="1103546"/>
            <a:ext cx="3233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>
                <a:solidFill>
                  <a:prstClr val="black"/>
                </a:solidFill>
                <a:latin typeface="+mj-lt"/>
              </a:rPr>
              <a:t>Použité zdroje údajov v prezentácii:</a:t>
            </a:r>
          </a:p>
          <a:p>
            <a:endParaRPr lang="sk-SK" sz="700" i="1" dirty="0">
              <a:solidFill>
                <a:prstClr val="black"/>
              </a:solidFill>
              <a:latin typeface="+mj-lt"/>
            </a:endParaRPr>
          </a:p>
          <a:p>
            <a:pPr marL="1346200" indent="-1346200">
              <a:tabLst>
                <a:tab pos="1346200" algn="l"/>
              </a:tabLst>
            </a:pPr>
            <a:r>
              <a:rPr lang="sk-SK" sz="1200" i="1" dirty="0">
                <a:latin typeface="+mj-lt"/>
              </a:rPr>
              <a:t>Textové informácie: 	</a:t>
            </a:r>
            <a:r>
              <a:rPr lang="sk-SK" sz="1200" i="1" dirty="0" smtClean="0">
                <a:latin typeface="+mj-lt"/>
              </a:rPr>
              <a:t>Obec Korytárky</a:t>
            </a:r>
          </a:p>
          <a:p>
            <a:pPr marL="1346200" indent="-1346200">
              <a:tabLst>
                <a:tab pos="1346200" algn="l"/>
              </a:tabLst>
            </a:pPr>
            <a:r>
              <a:rPr lang="sk-SK" sz="1200" i="1" dirty="0">
                <a:latin typeface="+mj-lt"/>
              </a:rPr>
              <a:t>	</a:t>
            </a:r>
            <a:r>
              <a:rPr lang="sk-SK" sz="1200" i="1" dirty="0" smtClean="0">
                <a:latin typeface="+mj-lt"/>
              </a:rPr>
              <a:t>Dokumentácia DHZO</a:t>
            </a:r>
            <a:endParaRPr lang="sk-SK" sz="1200" i="1" dirty="0">
              <a:latin typeface="+mj-lt"/>
            </a:endParaRPr>
          </a:p>
          <a:p>
            <a:pPr marL="1346200" indent="-1346200">
              <a:tabLst>
                <a:tab pos="1346200" algn="l"/>
              </a:tabLst>
            </a:pPr>
            <a:endParaRPr lang="sk-SK" sz="1200" i="1" dirty="0" smtClean="0">
              <a:solidFill>
                <a:srgbClr val="FF0000"/>
              </a:solidFill>
              <a:latin typeface="+mj-lt"/>
            </a:endParaRPr>
          </a:p>
          <a:p>
            <a:pPr marL="1346200" indent="-1346200">
              <a:tabLst>
                <a:tab pos="1346200" algn="l"/>
              </a:tabLst>
            </a:pPr>
            <a:r>
              <a:rPr lang="sk-SK" sz="1200" i="1" dirty="0" smtClean="0">
                <a:latin typeface="+mj-lt"/>
              </a:rPr>
              <a:t>Fotografie a obrázky:	Archív obce</a:t>
            </a:r>
          </a:p>
          <a:p>
            <a:pPr marL="1346200" indent="-1346200">
              <a:tabLst>
                <a:tab pos="1346200" algn="l"/>
              </a:tabLst>
            </a:pPr>
            <a:r>
              <a:rPr lang="sk-SK" sz="1200" i="1" dirty="0">
                <a:latin typeface="+mj-lt"/>
              </a:rPr>
              <a:t>	</a:t>
            </a:r>
            <a:r>
              <a:rPr lang="sk-SK" sz="1200" i="1" dirty="0" smtClean="0">
                <a:latin typeface="+mj-lt"/>
              </a:rPr>
              <a:t>Archív DHZO</a:t>
            </a:r>
          </a:p>
          <a:p>
            <a:pPr marL="1346200" indent="-1346200">
              <a:tabLst>
                <a:tab pos="1346200" algn="l"/>
              </a:tabLst>
            </a:pPr>
            <a:r>
              <a:rPr lang="sk-SK" sz="1200" i="1" dirty="0">
                <a:latin typeface="+mj-lt"/>
              </a:rPr>
              <a:t>	</a:t>
            </a:r>
            <a:r>
              <a:rPr lang="sk-SK" sz="1200" i="1" dirty="0" smtClean="0"/>
              <a:t>Internet</a:t>
            </a:r>
            <a:endParaRPr lang="sk-SK" sz="1200" i="1" dirty="0"/>
          </a:p>
          <a:p>
            <a:pPr marL="1346200" indent="-1346200">
              <a:tabLst>
                <a:tab pos="1346200" algn="l"/>
              </a:tabLst>
            </a:pPr>
            <a:endParaRPr lang="sk-SK" sz="1200" i="1" dirty="0">
              <a:solidFill>
                <a:srgbClr val="FF0000"/>
              </a:solidFill>
              <a:latin typeface="+mj-lt"/>
            </a:endParaRPr>
          </a:p>
          <a:p>
            <a:pPr marL="1346200" indent="-1346200">
              <a:tabLst>
                <a:tab pos="1346200" algn="l"/>
              </a:tabLst>
            </a:pPr>
            <a:r>
              <a:rPr lang="sk-SK" sz="1200" i="1" dirty="0" smtClean="0">
                <a:latin typeface="+mj-lt"/>
              </a:rPr>
              <a:t>Mapy </a:t>
            </a:r>
            <a:r>
              <a:rPr lang="sk-SK" sz="1200" i="1" dirty="0">
                <a:latin typeface="+mj-lt"/>
              </a:rPr>
              <a:t>: 	</a:t>
            </a:r>
            <a:r>
              <a:rPr lang="sk-SK" sz="1200" i="1" dirty="0" err="1">
                <a:latin typeface="+mj-lt"/>
              </a:rPr>
              <a:t>Google</a:t>
            </a:r>
            <a:r>
              <a:rPr lang="sk-SK" sz="1200" i="1" dirty="0">
                <a:latin typeface="+mj-lt"/>
              </a:rPr>
              <a:t> </a:t>
            </a:r>
            <a:r>
              <a:rPr lang="sk-SK" sz="1200" i="1" dirty="0" err="1" smtClean="0">
                <a:latin typeface="+mj-lt"/>
              </a:rPr>
              <a:t>Earth</a:t>
            </a:r>
            <a:endParaRPr lang="sk-SK" sz="1200" i="1" dirty="0">
              <a:latin typeface="+mj-lt"/>
            </a:endParaRPr>
          </a:p>
        </p:txBody>
      </p:sp>
      <p:sp>
        <p:nvSpPr>
          <p:cNvPr id="16" name="Obdĺžnik 7"/>
          <p:cNvSpPr/>
          <p:nvPr/>
        </p:nvSpPr>
        <p:spPr>
          <a:xfrm>
            <a:off x="964948" y="3846527"/>
            <a:ext cx="5166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spc="150" dirty="0">
                <a:solidFill>
                  <a:prstClr val="black"/>
                </a:solidFill>
              </a:rPr>
              <a:t>Obec Korytárky</a:t>
            </a:r>
          </a:p>
          <a:p>
            <a:r>
              <a:rPr lang="sk-SK" sz="1400" spc="150" dirty="0">
                <a:solidFill>
                  <a:prstClr val="black"/>
                </a:solidFill>
              </a:rPr>
              <a:t>Korytárky 215</a:t>
            </a:r>
          </a:p>
          <a:p>
            <a:r>
              <a:rPr lang="sk-SK" sz="1400" spc="150" dirty="0">
                <a:solidFill>
                  <a:prstClr val="black"/>
                </a:solidFill>
              </a:rPr>
              <a:t>962 04  Korytárky</a:t>
            </a:r>
          </a:p>
          <a:p>
            <a:r>
              <a:rPr lang="sk-SK" sz="1400" spc="150" dirty="0">
                <a:solidFill>
                  <a:prstClr val="black"/>
                </a:solidFill>
                <a:latin typeface="+mj-lt"/>
              </a:rPr>
              <a:t/>
            </a:r>
            <a:br>
              <a:rPr lang="sk-SK" sz="1400" spc="150" dirty="0">
                <a:solidFill>
                  <a:prstClr val="black"/>
                </a:solidFill>
                <a:latin typeface="+mj-lt"/>
              </a:rPr>
            </a:br>
            <a:r>
              <a:rPr lang="sk-SK" sz="1400" spc="150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>
              <a:tabLst>
                <a:tab pos="623888" algn="l"/>
              </a:tabLst>
            </a:pPr>
            <a:r>
              <a:rPr lang="sk-SK" sz="1400" spc="150" dirty="0">
                <a:solidFill>
                  <a:prstClr val="black"/>
                </a:solidFill>
                <a:latin typeface="+mj-lt"/>
              </a:rPr>
              <a:t>Tel:	</a:t>
            </a:r>
            <a:r>
              <a:rPr lang="sk-SK" sz="1400" spc="150" dirty="0" smtClean="0">
                <a:solidFill>
                  <a:prstClr val="black"/>
                </a:solidFill>
                <a:latin typeface="+mj-lt"/>
              </a:rPr>
              <a:t>045 / 546 60 10</a:t>
            </a:r>
            <a:endParaRPr lang="sk-SK" sz="1400" spc="150" dirty="0">
              <a:solidFill>
                <a:prstClr val="black"/>
              </a:solidFill>
              <a:latin typeface="+mj-lt"/>
            </a:endParaRPr>
          </a:p>
          <a:p>
            <a:pPr>
              <a:tabLst>
                <a:tab pos="623888" algn="l"/>
              </a:tabLst>
            </a:pPr>
            <a:r>
              <a:rPr lang="sk-SK" sz="1400" spc="150" dirty="0" smtClean="0">
                <a:solidFill>
                  <a:prstClr val="black"/>
                </a:solidFill>
                <a:latin typeface="+mj-lt"/>
              </a:rPr>
              <a:t>Email</a:t>
            </a:r>
            <a:r>
              <a:rPr lang="sk-SK" sz="1400" spc="150" dirty="0">
                <a:solidFill>
                  <a:prstClr val="black"/>
                </a:solidFill>
                <a:latin typeface="+mj-lt"/>
              </a:rPr>
              <a:t>:	</a:t>
            </a:r>
            <a:r>
              <a:rPr lang="sk-SK" sz="1400" spc="150" dirty="0" err="1" smtClean="0">
                <a:solidFill>
                  <a:prstClr val="black"/>
                </a:solidFill>
                <a:latin typeface="+mj-lt"/>
                <a:hlinkClick r:id="rId4"/>
              </a:rPr>
              <a:t>sekretariat@korytarky.sk</a:t>
            </a:r>
            <a:endParaRPr lang="sk-SK" sz="1400" spc="150" dirty="0">
              <a:solidFill>
                <a:prstClr val="black"/>
              </a:solidFill>
              <a:latin typeface="+mj-lt"/>
            </a:endParaRPr>
          </a:p>
          <a:p>
            <a:pPr>
              <a:tabLst>
                <a:tab pos="623888" algn="l"/>
              </a:tabLst>
            </a:pPr>
            <a:r>
              <a:rPr lang="sk-SK" sz="1400" spc="150" dirty="0">
                <a:solidFill>
                  <a:prstClr val="black"/>
                </a:solidFill>
                <a:latin typeface="+mj-lt"/>
              </a:rPr>
              <a:t>Web:	</a:t>
            </a:r>
            <a:r>
              <a:rPr lang="sk-SK" sz="1400" spc="150" dirty="0" err="1" smtClean="0">
                <a:solidFill>
                  <a:prstClr val="black"/>
                </a:solidFill>
                <a:latin typeface="+mj-lt"/>
                <a:hlinkClick r:id="rId5"/>
              </a:rPr>
              <a:t>www.korytarky.sk</a:t>
            </a:r>
            <a:endParaRPr lang="sk-SK" sz="1400" spc="150" dirty="0" smtClean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875824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814008" y="1241738"/>
            <a:ext cx="3222854" cy="50821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000" dirty="0" smtClean="0">
                <a:latin typeface="+mj-lt"/>
              </a:rPr>
              <a:t>Kataster obec Korytárky je veľmi členitý a tiahne sa po oboch stranách rieky Slatina; pozdĺž cesty II./526 vedúcej z mesta Hriňová do obce Kriváň.</a:t>
            </a:r>
          </a:p>
          <a:p>
            <a:pPr marL="0" indent="0" algn="just">
              <a:buNone/>
            </a:pPr>
            <a:endParaRPr lang="sk-SK" sz="2000" dirty="0" smtClean="0">
              <a:latin typeface="+mj-lt"/>
            </a:endParaRPr>
          </a:p>
          <a:p>
            <a:pPr marL="0" indent="0" algn="just">
              <a:buNone/>
            </a:pPr>
            <a:r>
              <a:rPr lang="sk-SK" sz="2000" dirty="0" smtClean="0">
                <a:latin typeface="+mj-lt"/>
              </a:rPr>
              <a:t>Okrem centrálnej časti obce je pre katastrálne územie typické lazníckym osídlením na samotách a v usadlostiach, ktoré je možné identifikovať podľa svojich názvov.</a:t>
            </a:r>
          </a:p>
        </p:txBody>
      </p: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prstClr val="white"/>
                </a:solidFill>
              </a:rPr>
              <a:t>Charakteristika katastrálneho územia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D:\DHZO Korytárky\09 - Mapy\Mapa_K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862" y="1161282"/>
            <a:ext cx="5010042" cy="493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64021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80337" y="1241738"/>
            <a:ext cx="4295719" cy="50821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000" dirty="0" smtClean="0">
                <a:latin typeface="+mj-lt"/>
              </a:rPr>
              <a:t>V obci sa nachádza:</a:t>
            </a:r>
            <a:endParaRPr lang="sk-SK" sz="1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kultúrny dom,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amfiteáter,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kostol,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potraviny,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penzión,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materská škola,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rodinné domy,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 smtClean="0"/>
              <a:t>prevádzky fyzických osôb – podnikateľov.</a:t>
            </a:r>
            <a:endParaRPr lang="sk-SK" sz="2000" dirty="0"/>
          </a:p>
          <a:p>
            <a:pPr algn="just">
              <a:buFont typeface="Wingdings" panose="05000000000000000000" pitchFamily="2" charset="2"/>
              <a:buChar char="Ø"/>
            </a:pPr>
            <a:endParaRPr lang="sk-SK" sz="2000" dirty="0" smtClean="0"/>
          </a:p>
          <a:p>
            <a:pPr marL="0" indent="0" algn="just">
              <a:buNone/>
            </a:pPr>
            <a:endParaRPr lang="sk-SK" sz="2000" dirty="0"/>
          </a:p>
          <a:p>
            <a:pPr marL="0" indent="0" algn="just">
              <a:buNone/>
            </a:pPr>
            <a:endParaRPr lang="sk-SK" sz="2000" dirty="0" smtClean="0"/>
          </a:p>
        </p:txBody>
      </p: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prstClr val="white"/>
                </a:solidFill>
              </a:rPr>
              <a:t>Charakteristika katastrálneho územia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pic>
        <p:nvPicPr>
          <p:cNvPr id="15362" name="Picture 2" descr="D:\DHZO Korytárky\Fotografie KORYTÁRKY\IMG_4709_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6481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DHZO Korytárky\Fotografie KORYTÁRKY\IMG_4674_P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29559"/>
            <a:ext cx="3809999" cy="25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4181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prstClr val="white"/>
                </a:solidFill>
              </a:rPr>
              <a:t>Charakteristika katastrálneho územia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pic>
        <p:nvPicPr>
          <p:cNvPr id="16386" name="Picture 2" descr="D:\DHZO Korytárky\09 - Mapy\Mapa_celoplos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0"/>
          <a:stretch/>
        </p:blipFill>
        <p:spPr bwMode="auto">
          <a:xfrm>
            <a:off x="2411760" y="1707360"/>
            <a:ext cx="6634559" cy="44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806953" y="1025715"/>
            <a:ext cx="8239365" cy="89111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1800" dirty="0" smtClean="0"/>
              <a:t>Podľa kritérií stanovených vyhláškou MV SR č. 611/2006 </a:t>
            </a:r>
            <a:r>
              <a:rPr lang="sk-SK" sz="1800" dirty="0" err="1" smtClean="0"/>
              <a:t>Z.z</a:t>
            </a:r>
            <a:r>
              <a:rPr lang="sk-SK" sz="1800" dirty="0" smtClean="0"/>
              <a:t>. o hasičských jednotkách je obec zaradená v </a:t>
            </a:r>
            <a:r>
              <a:rPr lang="sk-SK" sz="1800" b="1" dirty="0" smtClean="0"/>
              <a:t>VII. stupni nebezpečenstva</a:t>
            </a:r>
            <a:r>
              <a:rPr lang="sk-SK" sz="1800" dirty="0" smtClean="0"/>
              <a:t> v rámci celoplošného rozmiestnenia </a:t>
            </a:r>
            <a:r>
              <a:rPr lang="sk-SK" sz="1800" dirty="0" err="1" smtClean="0"/>
              <a:t>SaP</a:t>
            </a:r>
            <a:r>
              <a:rPr lang="sk-SK" sz="1800" dirty="0" smtClean="0"/>
              <a:t>.</a:t>
            </a:r>
            <a:endParaRPr lang="sk-SK" sz="18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04132"/>
              </p:ext>
            </p:extLst>
          </p:nvPr>
        </p:nvGraphicFramePr>
        <p:xfrm>
          <a:off x="179512" y="4327185"/>
          <a:ext cx="3275856" cy="1828800"/>
        </p:xfrm>
        <a:graphic>
          <a:graphicData uri="http://schemas.openxmlformats.org/drawingml/2006/table">
            <a:tbl>
              <a:tblPr/>
              <a:tblGrid>
                <a:gridCol w="2195735"/>
                <a:gridCol w="1080121"/>
              </a:tblGrid>
              <a:tr h="17078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požiadavka nasadenia </a:t>
                      </a:r>
                      <a:r>
                        <a:rPr lang="sk-SK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jednotiek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/ 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078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hasičská jednotka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HS v DT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853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Vzdialenosť </a:t>
                      </a:r>
                      <a:r>
                        <a:rPr lang="sk-SK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Google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 km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078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Čas podľa pokynu prezidenta HaZZ č. 39/2003 v min.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078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hasičská jednotka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DHZO Korytárky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853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Vzdialenosť </a:t>
                      </a:r>
                      <a:r>
                        <a:rPr lang="sk-SK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Google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 km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7078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Čas podľa pokynu prezidenta HaZZ č. 39/2003 v min.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3209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SÚČASTNÁ KATEGÓRIA DHZO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89847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836532" y="971771"/>
            <a:ext cx="8193540" cy="20251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000" dirty="0" smtClean="0">
                <a:latin typeface="+mj-lt"/>
              </a:rPr>
              <a:t>Obec Korytárky nemala zriadený DHZ prameniaci z histórie, nakoľko obec patrila pod obec Kriváň.</a:t>
            </a:r>
          </a:p>
          <a:p>
            <a:pPr marL="0" indent="0" algn="just">
              <a:buNone/>
            </a:pPr>
            <a:r>
              <a:rPr lang="sk-SK" sz="2000" dirty="0" smtClean="0">
                <a:latin typeface="+mj-lt"/>
              </a:rPr>
              <a:t>V jarnom období roku 2019 došlo k viacerým požiarom v prírodnom prostredí v dôsledku vypaľovania a na základe upozornenia OR HaZZ vo Zvolene začali prípravné práce na zriadení DHZO.</a:t>
            </a:r>
          </a:p>
          <a:p>
            <a:pPr marL="0" indent="0" algn="just">
              <a:buNone/>
            </a:pPr>
            <a:r>
              <a:rPr lang="sk-SK" sz="2000" b="1" dirty="0" smtClean="0">
                <a:latin typeface="+mj-lt"/>
              </a:rPr>
              <a:t>Míľniky v našej krátkej histórii</a:t>
            </a:r>
            <a:r>
              <a:rPr lang="sk-SK" sz="2000" dirty="0" smtClean="0">
                <a:latin typeface="+mj-lt"/>
              </a:rPr>
              <a:t>:</a:t>
            </a:r>
          </a:p>
          <a:p>
            <a:pPr marL="0" indent="0" algn="just">
              <a:buNone/>
            </a:pPr>
            <a:endParaRPr lang="sk-SK" sz="2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prstClr val="white"/>
                </a:solidFill>
              </a:rPr>
              <a:t>Vznik DHZO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14008" y="2924944"/>
            <a:ext cx="6043992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sk-SK" dirty="0">
                <a:solidFill>
                  <a:prstClr val="black"/>
                </a:solidFill>
              </a:rPr>
              <a:t>22. mája 2019 schválilo obecné zastupiteľstvo zriadenie Dobrovoľného hasičského zboru obce Korytárky ako aj súhlas s rekonštrukciou existujúcej </a:t>
            </a:r>
            <a:r>
              <a:rPr lang="sk-SK" dirty="0" err="1">
                <a:solidFill>
                  <a:prstClr val="black"/>
                </a:solidFill>
              </a:rPr>
              <a:t>dvojgaráže</a:t>
            </a:r>
            <a:r>
              <a:rPr lang="sk-SK" dirty="0">
                <a:solidFill>
                  <a:prstClr val="black"/>
                </a:solidFill>
              </a:rPr>
              <a:t> a zmenu účelu na hasičskú zbrojnicu,</a:t>
            </a:r>
          </a:p>
          <a:p>
            <a:pPr marL="266700" lvl="0" indent="-2667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sk-SK" dirty="0">
                <a:solidFill>
                  <a:prstClr val="black"/>
                </a:solidFill>
              </a:rPr>
              <a:t>23. mája 2019 podanie žiadosti o zaradenie DHZO do kategórie C a o pridelenie vozidla CAS 15 </a:t>
            </a:r>
            <a:r>
              <a:rPr lang="sk-SK" dirty="0" err="1">
                <a:solidFill>
                  <a:prstClr val="black"/>
                </a:solidFill>
              </a:rPr>
              <a:t>Iveco</a:t>
            </a:r>
            <a:r>
              <a:rPr lang="sk-SK" dirty="0">
                <a:solidFill>
                  <a:prstClr val="black"/>
                </a:solidFill>
              </a:rPr>
              <a:t> </a:t>
            </a:r>
            <a:r>
              <a:rPr lang="sk-SK" dirty="0" err="1">
                <a:solidFill>
                  <a:prstClr val="black"/>
                </a:solidFill>
              </a:rPr>
              <a:t>Daily</a:t>
            </a:r>
            <a:r>
              <a:rPr lang="sk-SK" dirty="0">
                <a:solidFill>
                  <a:prstClr val="black"/>
                </a:solidFill>
              </a:rPr>
              <a:t>,</a:t>
            </a:r>
          </a:p>
          <a:p>
            <a:pPr marL="266700" lvl="0" indent="-2667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sk-SK" dirty="0">
                <a:solidFill>
                  <a:prstClr val="black"/>
                </a:solidFill>
              </a:rPr>
              <a:t>20. júna 2019 podanie žiadosti o poskytnutie dotácie na rekonštrukciu hasičskej zbrojnice,</a:t>
            </a:r>
          </a:p>
          <a:p>
            <a:pPr marL="266700" lvl="0" indent="-2667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sk-SK" dirty="0">
                <a:solidFill>
                  <a:prstClr val="black"/>
                </a:solidFill>
              </a:rPr>
              <a:t>4. decembra 2019 schválený znak DHZO </a:t>
            </a:r>
            <a:r>
              <a:rPr lang="sk-SK" dirty="0" smtClean="0">
                <a:solidFill>
                  <a:prstClr val="black"/>
                </a:solidFill>
              </a:rPr>
              <a:t>Korytárky,</a:t>
            </a:r>
          </a:p>
          <a:p>
            <a:pPr marL="266700" lvl="0" indent="-2667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sk-SK" dirty="0" smtClean="0">
                <a:solidFill>
                  <a:prstClr val="black"/>
                </a:solidFill>
              </a:rPr>
              <a:t>4. marca 2021 prevzatie vozidla CAS 15 </a:t>
            </a:r>
            <a:r>
              <a:rPr lang="sk-SK" dirty="0" err="1" smtClean="0">
                <a:solidFill>
                  <a:prstClr val="black"/>
                </a:solidFill>
              </a:rPr>
              <a:t>Iveco</a:t>
            </a:r>
            <a:r>
              <a:rPr lang="sk-SK" dirty="0" smtClean="0">
                <a:solidFill>
                  <a:prstClr val="black"/>
                </a:solidFill>
              </a:rPr>
              <a:t> </a:t>
            </a:r>
            <a:r>
              <a:rPr lang="sk-SK" dirty="0" err="1" smtClean="0">
                <a:solidFill>
                  <a:prstClr val="black"/>
                </a:solidFill>
              </a:rPr>
              <a:t>Daily</a:t>
            </a:r>
            <a:r>
              <a:rPr lang="sk-SK" dirty="0" smtClean="0">
                <a:solidFill>
                  <a:prstClr val="black"/>
                </a:solidFill>
              </a:rPr>
              <a:t>,</a:t>
            </a:r>
          </a:p>
          <a:p>
            <a:pPr marL="266700" lvl="0" indent="-2667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sk-SK" dirty="0" smtClean="0">
                <a:solidFill>
                  <a:prstClr val="black"/>
                </a:solidFill>
              </a:rPr>
              <a:t>10. marca 2021 prevzatie sanitného vozidla VW </a:t>
            </a:r>
            <a:r>
              <a:rPr lang="sk-SK" dirty="0" err="1" smtClean="0">
                <a:solidFill>
                  <a:prstClr val="black"/>
                </a:solidFill>
              </a:rPr>
              <a:t>Crafter</a:t>
            </a:r>
            <a:r>
              <a:rPr lang="sk-SK" dirty="0" smtClean="0">
                <a:solidFill>
                  <a:prstClr val="black"/>
                </a:solidFill>
              </a:rPr>
              <a:t>.</a:t>
            </a:r>
            <a:endParaRPr lang="sk-SK" dirty="0">
              <a:solidFill>
                <a:prstClr val="black"/>
              </a:solidFill>
            </a:endParaRPr>
          </a:p>
        </p:txBody>
      </p:sp>
      <p:pic>
        <p:nvPicPr>
          <p:cNvPr id="15" name="Picture 3" descr="D:\DHZO Korytárky\05 - Znak DHZO\Znak_DHZ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37048"/>
            <a:ext cx="2172072" cy="21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D:\DHZO Korytárky\03 - Iveco Daily\FB_IMG_1631651212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38549"/>
            <a:ext cx="2172072" cy="16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3168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80337" y="1268760"/>
            <a:ext cx="3989657" cy="50551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000" dirty="0" smtClean="0">
                <a:latin typeface="+mj-lt"/>
              </a:rPr>
              <a:t>V rámci III. výzvy obec získala dotáciu na rekonštrukciu pôvodnej </a:t>
            </a:r>
            <a:r>
              <a:rPr lang="sk-SK" sz="2000" dirty="0" err="1" smtClean="0">
                <a:latin typeface="+mj-lt"/>
              </a:rPr>
              <a:t>dvojgaráže</a:t>
            </a:r>
            <a:r>
              <a:rPr lang="sk-SK" sz="2000" dirty="0" smtClean="0">
                <a:latin typeface="+mj-lt"/>
              </a:rPr>
              <a:t> na účely hasičskej zbrojnice pre potreby DHZO.</a:t>
            </a:r>
          </a:p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sk-SK" sz="2000" dirty="0" smtClean="0">
                <a:latin typeface="+mj-lt"/>
              </a:rPr>
              <a:t>Náklady na rekonštrukciu:</a:t>
            </a:r>
            <a:endParaRPr lang="sk-SK" sz="1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/>
              <a:t>29.885,57 </a:t>
            </a:r>
            <a:r>
              <a:rPr lang="sk-SK" sz="2000" dirty="0" smtClean="0"/>
              <a:t>EUR výška dotácie zo štátneho rozpočtu,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000" dirty="0"/>
              <a:t>1.572,93 EUR (5,00 </a:t>
            </a:r>
            <a:r>
              <a:rPr lang="sk-SK" sz="2000" dirty="0" smtClean="0"/>
              <a:t>%) spolufinancovanie obcou.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k-SK" sz="2000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sk-SK" sz="2800" b="1" i="1" u="sng" dirty="0"/>
              <a:t>31.458,50 </a:t>
            </a:r>
            <a:r>
              <a:rPr lang="sk-SK" sz="2800" b="1" i="1" u="sng" dirty="0" smtClean="0"/>
              <a:t>EUR</a:t>
            </a:r>
          </a:p>
          <a:p>
            <a:pPr marL="0" indent="0">
              <a:buNone/>
            </a:pPr>
            <a:endParaRPr lang="sk-SK" sz="2400" dirty="0" smtClean="0">
              <a:latin typeface="+mj-lt"/>
            </a:endParaRPr>
          </a:p>
          <a:p>
            <a:pPr marL="0" indent="0">
              <a:buNone/>
            </a:pPr>
            <a:r>
              <a:rPr lang="sk-SK" sz="2400" dirty="0" smtClean="0">
                <a:latin typeface="+mj-lt"/>
              </a:rPr>
              <a:t>Realizácia: 3-12/2020</a:t>
            </a:r>
            <a:endParaRPr lang="sk-SK" sz="2400" dirty="0">
              <a:latin typeface="+mj-lt"/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prstClr val="white"/>
                </a:solidFill>
              </a:rPr>
              <a:t>Rekonštrukcia hasičskej zbrojnice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D:\DHZO Korytárky\08 - Zbrojnica\Zbrojnica - foto\Pôvodny_sta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94" y="1178762"/>
            <a:ext cx="4260077" cy="23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HZO Korytárky\08 - Zbrojnica\Zbrojnica - foto\Novy_sta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93" y="3695076"/>
            <a:ext cx="4260077" cy="23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2326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80337" y="1268760"/>
            <a:ext cx="8112143" cy="50551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000" b="1" dirty="0" smtClean="0">
                <a:latin typeface="+mj-lt"/>
              </a:rPr>
              <a:t>DHZO</a:t>
            </a:r>
            <a:r>
              <a:rPr lang="sk-SK" sz="2000" dirty="0" smtClean="0">
                <a:latin typeface="+mj-lt"/>
              </a:rPr>
              <a:t>:</a:t>
            </a:r>
            <a:endParaRPr lang="sk-SK" sz="1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  <a:tabLst>
                <a:tab pos="3946525" algn="l"/>
              </a:tabLst>
            </a:pPr>
            <a:r>
              <a:rPr lang="sk-SK" sz="2000" dirty="0" smtClean="0"/>
              <a:t>celkový počet členov	17</a:t>
            </a:r>
          </a:p>
          <a:p>
            <a:pPr algn="just">
              <a:buFont typeface="Wingdings" panose="05000000000000000000" pitchFamily="2" charset="2"/>
              <a:buChar char="Ø"/>
              <a:tabLst>
                <a:tab pos="3946525" algn="l"/>
              </a:tabLst>
            </a:pPr>
            <a:r>
              <a:rPr lang="sk-SK" sz="2000" dirty="0" smtClean="0"/>
              <a:t>veliteľ	1</a:t>
            </a:r>
          </a:p>
          <a:p>
            <a:pPr algn="just">
              <a:buFont typeface="Wingdings" panose="05000000000000000000" pitchFamily="2" charset="2"/>
              <a:buChar char="Ø"/>
              <a:tabLst>
                <a:tab pos="3946525" algn="l"/>
              </a:tabLst>
            </a:pPr>
            <a:r>
              <a:rPr lang="sk-SK" sz="2000" dirty="0" smtClean="0">
                <a:latin typeface="+mj-lt"/>
              </a:rPr>
              <a:t>hasič	16</a:t>
            </a:r>
          </a:p>
          <a:p>
            <a:pPr marL="0" indent="0" algn="just">
              <a:buNone/>
              <a:tabLst>
                <a:tab pos="3586163" algn="l"/>
              </a:tabLst>
            </a:pPr>
            <a:endParaRPr lang="sk-SK" sz="2000" b="1" dirty="0" smtClean="0">
              <a:latin typeface="+mj-lt"/>
            </a:endParaRPr>
          </a:p>
          <a:p>
            <a:pPr marL="0" indent="0" algn="just">
              <a:buNone/>
              <a:tabLst>
                <a:tab pos="3586163" algn="l"/>
              </a:tabLst>
            </a:pPr>
            <a:r>
              <a:rPr lang="sk-SK" sz="2000" b="1" dirty="0" smtClean="0">
                <a:latin typeface="+mj-lt"/>
              </a:rPr>
              <a:t>Odbornosti</a:t>
            </a:r>
            <a:r>
              <a:rPr lang="sk-SK" sz="2000" dirty="0" smtClean="0">
                <a:latin typeface="+mj-lt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  <a:tabLst>
                <a:tab pos="4033838" algn="l"/>
              </a:tabLst>
            </a:pPr>
            <a:r>
              <a:rPr lang="sk-SK" sz="2000" dirty="0"/>
              <a:t>vodičský preukaz skupiny </a:t>
            </a:r>
            <a:r>
              <a:rPr lang="sk-SK" sz="2000" dirty="0" smtClean="0"/>
              <a:t>C	</a:t>
            </a:r>
            <a:r>
              <a:rPr lang="sk-SK" sz="2000" b="1" i="1" dirty="0" smtClean="0"/>
              <a:t>5 členov</a:t>
            </a:r>
            <a:endParaRPr lang="sk-SK" sz="2000" b="1" i="1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  <a:tabLst>
                <a:tab pos="4033838" algn="l"/>
              </a:tabLst>
            </a:pPr>
            <a:r>
              <a:rPr lang="sk-SK" sz="2000" dirty="0" smtClean="0">
                <a:latin typeface="+mj-lt"/>
              </a:rPr>
              <a:t>vodičský preukaz skupiny CE	</a:t>
            </a:r>
            <a:r>
              <a:rPr lang="sk-SK" sz="2000" b="1" i="1" dirty="0" smtClean="0">
                <a:latin typeface="+mj-lt"/>
              </a:rPr>
              <a:t>6 členov</a:t>
            </a:r>
          </a:p>
          <a:p>
            <a:pPr algn="just">
              <a:buFont typeface="Wingdings" panose="05000000000000000000" pitchFamily="2" charset="2"/>
              <a:buChar char="Ø"/>
              <a:tabLst>
                <a:tab pos="4033838" algn="l"/>
              </a:tabLst>
            </a:pPr>
            <a:r>
              <a:rPr lang="sk-SK" sz="2000" dirty="0" smtClean="0">
                <a:latin typeface="+mj-lt"/>
              </a:rPr>
              <a:t>psychologické prehliadky vodičov	</a:t>
            </a:r>
            <a:r>
              <a:rPr lang="sk-SK" sz="2000" b="1" i="1" dirty="0" smtClean="0">
                <a:latin typeface="+mj-lt"/>
              </a:rPr>
              <a:t>8 členov</a:t>
            </a:r>
          </a:p>
          <a:p>
            <a:pPr algn="just">
              <a:buFont typeface="Wingdings" panose="05000000000000000000" pitchFamily="2" charset="2"/>
              <a:buChar char="Ø"/>
              <a:tabLst>
                <a:tab pos="4033838" algn="l"/>
              </a:tabLst>
            </a:pPr>
            <a:r>
              <a:rPr lang="sk-SK" sz="2000" dirty="0" smtClean="0">
                <a:latin typeface="+mj-lt"/>
              </a:rPr>
              <a:t>obsluha motorovej píly	</a:t>
            </a:r>
            <a:r>
              <a:rPr lang="sk-SK" sz="2000" b="1" i="1" dirty="0" smtClean="0">
                <a:latin typeface="+mj-lt"/>
              </a:rPr>
              <a:t>4 členovia</a:t>
            </a:r>
            <a:r>
              <a:rPr lang="sk-SK" sz="2000" dirty="0" smtClean="0">
                <a:latin typeface="+mj-lt"/>
              </a:rPr>
              <a:t>	</a:t>
            </a:r>
          </a:p>
          <a:p>
            <a:pPr algn="just">
              <a:buFont typeface="Wingdings" panose="05000000000000000000" pitchFamily="2" charset="2"/>
              <a:buChar char="Ø"/>
              <a:tabLst>
                <a:tab pos="4033838" algn="l"/>
              </a:tabLst>
            </a:pPr>
            <a:r>
              <a:rPr lang="sk-SK" sz="2000" dirty="0" err="1" smtClean="0">
                <a:latin typeface="+mj-lt"/>
              </a:rPr>
              <a:t>elektrospôsobilosť</a:t>
            </a:r>
            <a:r>
              <a:rPr lang="sk-SK" sz="2000" dirty="0" smtClean="0">
                <a:latin typeface="+mj-lt"/>
              </a:rPr>
              <a:t> (§ 23)	</a:t>
            </a:r>
            <a:r>
              <a:rPr lang="sk-SK" sz="2000" b="1" i="1" dirty="0" smtClean="0">
                <a:latin typeface="+mj-lt"/>
              </a:rPr>
              <a:t>1 člen</a:t>
            </a:r>
          </a:p>
          <a:p>
            <a:pPr algn="just">
              <a:buFont typeface="Wingdings" panose="05000000000000000000" pitchFamily="2" charset="2"/>
              <a:buChar char="Ø"/>
              <a:tabLst>
                <a:tab pos="4033838" algn="l"/>
              </a:tabLst>
            </a:pPr>
            <a:r>
              <a:rPr lang="sk-SK" sz="2000" dirty="0" smtClean="0">
                <a:latin typeface="+mj-lt"/>
              </a:rPr>
              <a:t>strojníci stavebných strojov	</a:t>
            </a:r>
            <a:r>
              <a:rPr lang="sk-SK" sz="2000" b="1" i="1" dirty="0" smtClean="0">
                <a:latin typeface="+mj-lt"/>
              </a:rPr>
              <a:t>2 členovia</a:t>
            </a:r>
            <a:r>
              <a:rPr lang="sk-SK" sz="2000" dirty="0" smtClean="0">
                <a:latin typeface="+mj-lt"/>
              </a:rPr>
              <a:t>	</a:t>
            </a:r>
            <a:endParaRPr lang="sk-SK" sz="2000" dirty="0">
              <a:latin typeface="+mj-lt"/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prstClr val="white"/>
                </a:solidFill>
              </a:rPr>
              <a:t>Členská základňa DHZO</a:t>
            </a:r>
            <a:endParaRPr lang="sk-SK" b="1" dirty="0">
              <a:solidFill>
                <a:prstClr val="white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03214"/>
            <a:ext cx="1482464" cy="26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3256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DHZO Korytárky\08 - Zbrojnica\Zbrojnica - foto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7603"/>
            <a:ext cx="1577752" cy="5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nica 11"/>
          <p:cNvCxnSpPr/>
          <p:nvPr/>
        </p:nvCxnSpPr>
        <p:spPr>
          <a:xfrm>
            <a:off x="806953" y="0"/>
            <a:ext cx="5608" cy="1235589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80337" y="1268760"/>
            <a:ext cx="5296103" cy="50551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000" b="1" dirty="0" smtClean="0">
                <a:latin typeface="+mj-lt"/>
              </a:rPr>
              <a:t>2020</a:t>
            </a:r>
          </a:p>
          <a:p>
            <a:pPr marL="0" indent="0" algn="just">
              <a:buNone/>
            </a:pPr>
            <a:r>
              <a:rPr lang="sk-SK" sz="2000" dirty="0" smtClean="0"/>
              <a:t>20.7.2020 povodeň z prívalového dažďa (III. SPA),</a:t>
            </a:r>
          </a:p>
          <a:p>
            <a:pPr marL="0" indent="0" algn="just">
              <a:buNone/>
            </a:pPr>
            <a:r>
              <a:rPr lang="sk-SK" sz="2000" b="1" dirty="0" smtClean="0"/>
              <a:t>2021</a:t>
            </a:r>
          </a:p>
          <a:p>
            <a:pPr marL="358775" indent="-358775" algn="just">
              <a:buFont typeface="+mj-lt"/>
              <a:buAutoNum type="romanUcPeriod"/>
            </a:pPr>
            <a:r>
              <a:rPr lang="sk-SK" sz="2000" dirty="0" smtClean="0"/>
              <a:t>Únik oleja v centre obce z nákladného vozidla</a:t>
            </a:r>
          </a:p>
          <a:p>
            <a:pPr marL="358775" indent="-358775" algn="just">
              <a:buFont typeface="+mj-lt"/>
              <a:buAutoNum type="romanUcPeriod"/>
            </a:pPr>
            <a:r>
              <a:rPr lang="sk-SK" sz="2000" dirty="0" smtClean="0"/>
              <a:t>Požiar kotolne na píle, Hriňová</a:t>
            </a:r>
          </a:p>
          <a:p>
            <a:pPr marL="358775" indent="-358775" algn="just">
              <a:buFont typeface="+mj-lt"/>
              <a:buAutoNum type="romanUcPeriod"/>
            </a:pPr>
            <a:r>
              <a:rPr lang="sk-SK" sz="2000" dirty="0" smtClean="0"/>
              <a:t>Taktické cvičenie HS Detva – diaľková doprava vody</a:t>
            </a:r>
          </a:p>
          <a:p>
            <a:pPr marL="358775" indent="-358775" algn="just">
              <a:buFont typeface="+mj-lt"/>
              <a:buAutoNum type="romanUcPeriod"/>
            </a:pPr>
            <a:r>
              <a:rPr lang="sk-SK" sz="2000" dirty="0" smtClean="0"/>
              <a:t>Dopravná nehoda v </a:t>
            </a:r>
            <a:r>
              <a:rPr lang="sk-SK" sz="2000" dirty="0" err="1" smtClean="0"/>
              <a:t>k.ú</a:t>
            </a:r>
            <a:r>
              <a:rPr lang="sk-SK" sz="2000" dirty="0" smtClean="0"/>
              <a:t>. Korytárky  počas asistencie na </a:t>
            </a:r>
            <a:r>
              <a:rPr lang="sk-SK" sz="2000" dirty="0" err="1" smtClean="0"/>
              <a:t>fujarášoch</a:t>
            </a:r>
            <a:r>
              <a:rPr lang="sk-SK" sz="2000" dirty="0" smtClean="0"/>
              <a:t> (2 ľahko zranené osoby)</a:t>
            </a:r>
          </a:p>
          <a:p>
            <a:pPr marL="358775" indent="-358775" algn="just">
              <a:buFont typeface="+mj-lt"/>
              <a:buAutoNum type="romanUcPeriod"/>
            </a:pPr>
            <a:r>
              <a:rPr lang="sk-SK" sz="2000" dirty="0" smtClean="0"/>
              <a:t>Požiar trávy, Hriňová</a:t>
            </a:r>
          </a:p>
          <a:p>
            <a:pPr marL="358775" indent="-358775" algn="just">
              <a:buFont typeface="+mj-lt"/>
              <a:buAutoNum type="romanUcPeriod"/>
            </a:pPr>
            <a:r>
              <a:rPr lang="sk-SK" sz="2000" dirty="0" smtClean="0"/>
              <a:t>Pílenie stromu, Dolná </a:t>
            </a:r>
            <a:r>
              <a:rPr lang="sk-SK" sz="2000" dirty="0" err="1" smtClean="0"/>
              <a:t>Bzová</a:t>
            </a:r>
            <a:endParaRPr lang="sk-SK" sz="2000" dirty="0" smtClean="0"/>
          </a:p>
        </p:txBody>
      </p:sp>
      <p:cxnSp>
        <p:nvCxnSpPr>
          <p:cNvPr id="5" name="Rovná spojnica 4"/>
          <p:cNvCxnSpPr/>
          <p:nvPr/>
        </p:nvCxnSpPr>
        <p:spPr>
          <a:xfrm>
            <a:off x="814008" y="971770"/>
            <a:ext cx="0" cy="2699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806953" y="533573"/>
            <a:ext cx="8337047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56493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prstClr val="white"/>
                </a:solidFill>
              </a:rPr>
              <a:t>Zásahová činnosť DHZO</a:t>
            </a:r>
          </a:p>
        </p:txBody>
      </p:sp>
      <p:cxnSp>
        <p:nvCxnSpPr>
          <p:cNvPr id="11" name="Rovná spojnica 10"/>
          <p:cNvCxnSpPr/>
          <p:nvPr/>
        </p:nvCxnSpPr>
        <p:spPr>
          <a:xfrm flipH="1">
            <a:off x="35496" y="6381328"/>
            <a:ext cx="7272808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780338" y="64531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prstClr val="black"/>
                </a:solidFill>
              </a:rPr>
              <a:t>DHZO KORYTÁRKY</a:t>
            </a:r>
            <a:endParaRPr lang="sk-SK" sz="1000" b="1" dirty="0">
              <a:solidFill>
                <a:prstClr val="black"/>
              </a:solidFill>
            </a:endParaRPr>
          </a:p>
        </p:txBody>
      </p:sp>
      <p:pic>
        <p:nvPicPr>
          <p:cNvPr id="5126" name="Picture 6" descr="D:\DHZO Korytárky\10 - Správy o zásahu\2020-07-20 povodeň Korytárky\2020-07-20 povodeň Korytárky\Povoden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2" y="1058581"/>
            <a:ext cx="2808311" cy="15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DHZO Korytárky\10 - Správy o zásahu\2021-06-27 požiar píly Hriňová   II\poziar_Hrino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3" y="2715498"/>
            <a:ext cx="2808310" cy="18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DHZO Korytárky\10 - Správy o zásahu\2021-07-18 DN u Ďalogov          IV\D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2" y="4648402"/>
            <a:ext cx="2822460" cy="15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DHZO Korytárky\10 - Správy o zásahu\2021-08-09 požiar trávy Blato     V\pozi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05" y="5085185"/>
            <a:ext cx="20499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2137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16262</TotalTime>
  <Words>2545</Words>
  <Application>Microsoft Office PowerPoint</Application>
  <PresentationFormat>Prezentácia na obrazovke (4:3)</PresentationFormat>
  <Paragraphs>1086</Paragraphs>
  <Slides>26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MVSR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Erik Piater</dc:creator>
  <cp:lastModifiedBy>Erik Piater</cp:lastModifiedBy>
  <cp:revision>136</cp:revision>
  <dcterms:created xsi:type="dcterms:W3CDTF">2019-10-17T09:05:18Z</dcterms:created>
  <dcterms:modified xsi:type="dcterms:W3CDTF">2021-09-17T19:58:13Z</dcterms:modified>
</cp:coreProperties>
</file>